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342" r:id="rId4"/>
    <p:sldId id="343" r:id="rId5"/>
    <p:sldId id="277" r:id="rId6"/>
    <p:sldId id="341" r:id="rId7"/>
    <p:sldId id="298" r:id="rId8"/>
    <p:sldId id="299" r:id="rId9"/>
    <p:sldId id="300" r:id="rId10"/>
    <p:sldId id="302" r:id="rId11"/>
    <p:sldId id="301" r:id="rId12"/>
    <p:sldId id="303" r:id="rId13"/>
    <p:sldId id="304" r:id="rId14"/>
    <p:sldId id="305" r:id="rId15"/>
    <p:sldId id="306" r:id="rId16"/>
    <p:sldId id="308" r:id="rId17"/>
    <p:sldId id="307" r:id="rId18"/>
    <p:sldId id="309" r:id="rId19"/>
    <p:sldId id="310" r:id="rId20"/>
    <p:sldId id="311" r:id="rId21"/>
    <p:sldId id="312" r:id="rId22"/>
    <p:sldId id="314" r:id="rId23"/>
    <p:sldId id="313" r:id="rId24"/>
    <p:sldId id="324" r:id="rId25"/>
    <p:sldId id="317" r:id="rId26"/>
    <p:sldId id="319" r:id="rId27"/>
    <p:sldId id="318" r:id="rId28"/>
    <p:sldId id="320" r:id="rId29"/>
    <p:sldId id="321" r:id="rId30"/>
    <p:sldId id="322" r:id="rId31"/>
    <p:sldId id="323" r:id="rId32"/>
    <p:sldId id="315" r:id="rId33"/>
    <p:sldId id="325" r:id="rId34"/>
    <p:sldId id="326" r:id="rId35"/>
    <p:sldId id="334" r:id="rId36"/>
    <p:sldId id="335" r:id="rId37"/>
    <p:sldId id="329" r:id="rId38"/>
    <p:sldId id="331" r:id="rId39"/>
    <p:sldId id="336" r:id="rId40"/>
    <p:sldId id="337" r:id="rId41"/>
    <p:sldId id="338" r:id="rId42"/>
    <p:sldId id="339" r:id="rId43"/>
    <p:sldId id="340" r:id="rId44"/>
    <p:sldId id="274" r:id="rId45"/>
    <p:sldId id="283" r:id="rId46"/>
    <p:sldId id="285" r:id="rId47"/>
    <p:sldId id="284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  <p:sldId id="296" r:id="rId59"/>
    <p:sldId id="297" r:id="rId6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타 마마" initials="타마" lastIdx="2" clrIdx="0">
    <p:extLst>
      <p:ext uri="{19B8F6BF-5375-455C-9EA6-DF929625EA0E}">
        <p15:presenceInfo xmlns:p15="http://schemas.microsoft.com/office/powerpoint/2012/main" userId="249f7b6e63887d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F50"/>
    <a:srgbClr val="FF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2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7T23:30:50.123" idx="1">
    <p:pos x="7550" y="-257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7T23:56:54.997" idx="2">
    <p:pos x="6943" y="2558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97C307-D8C0-4478-A1C9-F55C37CA3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7EECD4-CBE8-4C1E-A6B8-FE60FBA03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C92D30-FB92-424B-9245-CE6DF6CF2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C53761-A87F-461A-92BF-F16E2C087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8BA0F-F19F-47A2-B681-19A00ACD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66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518554-244B-4CB3-A7FE-638330D42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F6CCEB-A562-4103-AC96-2B6CEA8B2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2C089-24E9-4D92-AAAC-FAEA505FF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B574F3-6867-4FFD-A963-6CE55A923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2352CC-BFDB-40E9-80C1-A8C2D78A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03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838B86-F1C7-44AD-88A6-070D2B470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37B513-79E1-43FA-92DE-7FDE10900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58AD3-62D7-4D5E-8A64-243F951AC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485031-A9F9-4108-9742-540E141D7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7C16BC-2EEA-412D-A52A-A6F6892A2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458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9FC5A-7E50-42FE-B431-8CD02BD8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E0AD15-0F4F-401D-81D2-610938BFE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C71C6-0C6B-43F1-BAC9-A17C6626C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305D4-B6EA-4211-A4CC-7762C8DF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DB1BA-D6B1-4337-B04B-94988A1B3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49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257779-E24D-4E2C-B7B0-1DA0F834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EFD601-7413-46AD-936A-1C2B2BF95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BEE4C5-DD1B-4A0B-BA5C-9147AD0BA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E4AF33-539B-4008-BA44-EE4403D2A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27B66B-FC5C-41EC-BF41-FF501300D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835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4CF73-4CC4-43D7-84D1-BD0D11AC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ACBE81-9596-4E6C-B6C9-1F1FCA461F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92AEC7-4321-471C-9CF7-5E7C79F9B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5FEBD2-7C23-4DE1-BC81-6BDAC3BE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DB49E4-BEC8-4FAE-9765-C32E2554C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5B8FB-30A2-4A00-9217-D9894235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264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0EA3C8-7823-4E58-B708-2E955575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9C6B16-0274-4FCF-A267-B77A0ABD5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D1CA95-99EA-4C81-93EE-3D9385683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19C7B5-108D-4295-ABF3-92DD513B41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C7D2F1-7CD5-4E1A-BDDF-25D974D70F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D57E53-B1E6-4920-8919-1ACF4407E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00518C-7AFE-4032-A8B3-422F179AD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5717DF-D315-4E2A-81A3-A5333833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14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F21DD-39BA-418F-BFDE-0BD4F07FC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5E88D3-E145-4A67-B1FE-31A0A7150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87C67F-8404-4A1D-AA22-81F8F86CD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1BC104-9825-4B14-9BD2-9DC99CCE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021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2AEF7E-5FCB-48D9-9B36-AFC14A5E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98E513-87DE-4A2B-A01B-DDF4DAF4A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1FF740-6FD4-4343-A926-F0EAD7ABB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40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CB96E-09B5-4BB6-B0D2-309D452F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AF877F-F748-4669-B0C0-EDACE080B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CC6C78-1E4D-48E7-930D-AE249414C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C58E3-8743-4E2A-AA84-37DFFCB9B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10B9D9-CEF6-4FC6-9C36-3F64120E3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F381AE-C12A-406A-AD4B-117E0C7B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520E2-9BD4-4E2D-8ED6-F4805D395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3F0ECB-2888-40A9-84FD-AF46103815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4F493F-30CE-4E62-B083-9DE99976B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D087A5-6FCE-4E47-9372-BA9A35BD3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9A9CAF-5197-4205-BDE0-1B3C09D7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D16E51-6BB3-4239-A707-DEC608EBF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389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2F432D-7B2E-4CE3-8C66-34FBBC13C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2AB64F-49E0-4D53-A9F3-39F0B7D5F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AB5477-D127-4BD4-BD05-CDA14C671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54230-D89F-4D12-9F01-54817AB36C6F}" type="datetimeFigureOut">
              <a:rPr lang="ko-KR" altLang="en-US" smtClean="0"/>
              <a:t>2021-06-30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C176D6-619D-4CDC-A711-F7E6CA9E2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4D9621-697F-4A57-BE2D-4CDF6E400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9599A-FA7A-4989-81BE-7C8581121C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86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lwareanalysisbook.com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E419BF-6DA7-4022-A290-4BCC1485B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67677" y="-2667677"/>
            <a:ext cx="6858001" cy="1219335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0C79C9F-F175-42AF-9966-ED6E364E1EEA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dk1">
              <a:alpha val="4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FC45E43-5411-41E0-8CD0-5A127FE69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3766" y="2263992"/>
            <a:ext cx="4004465" cy="2330014"/>
          </a:xfrm>
          <a:ln w="38100">
            <a:solidFill>
              <a:schemeClr val="bg1">
                <a:alpha val="81000"/>
              </a:schemeClr>
            </a:solidFill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Practical 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Malware 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Analysis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655383-AA02-45D2-A69C-A5C2DA43F8DD}"/>
              </a:ext>
            </a:extLst>
          </p:cNvPr>
          <p:cNvSpPr/>
          <p:nvPr/>
        </p:nvSpPr>
        <p:spPr>
          <a:xfrm>
            <a:off x="3749041" y="1971674"/>
            <a:ext cx="4661534" cy="2914650"/>
          </a:xfrm>
          <a:prstGeom prst="rect">
            <a:avLst/>
          </a:prstGeom>
          <a:noFill/>
          <a:ln w="215900">
            <a:solidFill>
              <a:schemeClr val="bg1"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638F4F-54C4-4EC6-96DA-0A9196DF9AB1}"/>
              </a:ext>
            </a:extLst>
          </p:cNvPr>
          <p:cNvSpPr txBox="1"/>
          <p:nvPr/>
        </p:nvSpPr>
        <p:spPr>
          <a:xfrm>
            <a:off x="4778058" y="5080000"/>
            <a:ext cx="2603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F_ACTIVE </a:t>
            </a:r>
            <a:r>
              <a:rPr lang="ko-KR" altLang="en-US" sz="2400" dirty="0" err="1">
                <a:solidFill>
                  <a:schemeClr val="bg1"/>
                </a:solidFill>
              </a:rPr>
              <a:t>이찬희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425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Details - </a:t>
            </a:r>
            <a:r>
              <a:rPr lang="en-US" altLang="ko-KR" sz="2400" b="1" dirty="0">
                <a:solidFill>
                  <a:schemeClr val="bg1"/>
                </a:solidFill>
                <a:latin typeface="Noto Sans Demilight"/>
              </a:rPr>
              <a:t>hash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정보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BBD7A0-A4BB-46D5-8895-D2973B6CC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171156"/>
            <a:ext cx="6367982" cy="4179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F2F3CB8-1D26-4AF8-AC4B-6F43F6D1B7E6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1823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Details - </a:t>
            </a:r>
            <a:r>
              <a:rPr lang="en-US" altLang="ko-KR" sz="2400" b="1" dirty="0">
                <a:solidFill>
                  <a:schemeClr val="bg1"/>
                </a:solidFill>
                <a:latin typeface="Noto Sans Demilight"/>
              </a:rPr>
              <a:t>hash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정보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BBD7A0-A4BB-46D5-8895-D2973B6CC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171156"/>
            <a:ext cx="6367982" cy="4179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EC0CCBD-3075-430C-9B31-2265981E0C1F}"/>
              </a:ext>
            </a:extLst>
          </p:cNvPr>
          <p:cNvSpPr/>
          <p:nvPr/>
        </p:nvSpPr>
        <p:spPr>
          <a:xfrm>
            <a:off x="312341" y="2880360"/>
            <a:ext cx="4824923" cy="212390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9BCE3B-73AF-40DA-B9B0-2F057ED290A6}"/>
              </a:ext>
            </a:extLst>
          </p:cNvPr>
          <p:cNvSpPr txBox="1"/>
          <p:nvPr/>
        </p:nvSpPr>
        <p:spPr>
          <a:xfrm>
            <a:off x="6781108" y="2456411"/>
            <a:ext cx="4623953" cy="70788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이 해시 값을 가지고 변조되었는지 확인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PE32 MS 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윈도우 기반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249D361-4624-447C-AC0C-1E91E33D4624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5137264" y="2810354"/>
            <a:ext cx="1643844" cy="113195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32901A1-62FF-4D60-8E8E-5AD710ABE877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95625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Details – header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정보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BBD7A0-A4BB-46D5-8895-D2973B6CC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171156"/>
            <a:ext cx="6367982" cy="4179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3CCD184-799C-4856-95E9-210AC0B52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165" y="2061618"/>
            <a:ext cx="8915400" cy="3267075"/>
          </a:xfrm>
          <a:prstGeom prst="rect">
            <a:avLst/>
          </a:prstGeom>
          <a:ln w="44450">
            <a:solidFill>
              <a:srgbClr val="00B050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6C12C00-2961-4744-93B1-E300E5C2F6EB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86429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0F68C79-CEB4-4803-92CB-1EED36FA2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16" y="2171156"/>
            <a:ext cx="8915400" cy="3267075"/>
          </a:xfrm>
          <a:prstGeom prst="rect">
            <a:avLst/>
          </a:prstGeom>
          <a:ln w="44450">
            <a:solidFill>
              <a:srgbClr val="00B05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Details – header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정보</a:t>
            </a:r>
            <a:r>
              <a:rPr lang="en-US" altLang="ko-KR" sz="2400" b="1" dirty="0">
                <a:solidFill>
                  <a:schemeClr val="bg1"/>
                </a:solidFill>
                <a:latin typeface="Noto Sans Demilight"/>
              </a:rPr>
              <a:t> (EP </a:t>
            </a:r>
            <a:r>
              <a:rPr lang="ko-KR" altLang="en-US" sz="2400" b="1" dirty="0">
                <a:solidFill>
                  <a:schemeClr val="bg1"/>
                </a:solidFill>
                <a:latin typeface="Noto Sans Demilight"/>
              </a:rPr>
              <a:t>주소</a:t>
            </a:r>
            <a:r>
              <a:rPr lang="en-US" altLang="ko-KR" sz="2400" b="1" dirty="0">
                <a:solidFill>
                  <a:schemeClr val="bg1"/>
                </a:solidFill>
                <a:latin typeface="Noto Sans Demilight"/>
              </a:rPr>
              <a:t>)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1E95A69-DE1D-4C8C-AC88-9685F9A13547}"/>
              </a:ext>
            </a:extLst>
          </p:cNvPr>
          <p:cNvSpPr/>
          <p:nvPr/>
        </p:nvSpPr>
        <p:spPr>
          <a:xfrm>
            <a:off x="465514" y="3736720"/>
            <a:ext cx="8520545" cy="13672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541940-892C-469E-A7D2-DBBF9D681F59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83096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Noto Sans Demilight"/>
              </a:rPr>
              <a:t>import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B54893-E3E8-4311-842A-F950E1B18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66" y="2171155"/>
            <a:ext cx="2459864" cy="449995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BDEB51C-2903-4A1F-AB1D-D2A04D16D998}"/>
              </a:ext>
            </a:extLst>
          </p:cNvPr>
          <p:cNvSpPr/>
          <p:nvPr/>
        </p:nvSpPr>
        <p:spPr>
          <a:xfrm>
            <a:off x="910596" y="3115917"/>
            <a:ext cx="1658038" cy="6081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58D72E6-8151-4A79-A597-22A7369A72C7}"/>
              </a:ext>
            </a:extLst>
          </p:cNvPr>
          <p:cNvSpPr/>
          <p:nvPr/>
        </p:nvSpPr>
        <p:spPr>
          <a:xfrm>
            <a:off x="927221" y="3822499"/>
            <a:ext cx="1350466" cy="6081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3EE3FD-8D62-4024-B586-3456D0DFF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753" y="2171155"/>
            <a:ext cx="8867775" cy="399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B669C72-DDD6-4DFA-A90D-B6C5E0867074}"/>
              </a:ext>
            </a:extLst>
          </p:cNvPr>
          <p:cNvSpPr/>
          <p:nvPr/>
        </p:nvSpPr>
        <p:spPr>
          <a:xfrm>
            <a:off x="910595" y="5893724"/>
            <a:ext cx="1257570" cy="268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D1C067A-23D1-465C-84A4-D650CE4A214C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14197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C90081F-E246-4FEC-8E4C-449AD7D17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1" y="1437587"/>
            <a:ext cx="6919119" cy="510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4E5DF86-09CD-43D2-A931-FAA8CE7E55D2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99045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25FF89-F699-47DA-96E1-C930D2047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784379"/>
            <a:ext cx="8839200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7409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25FF89-F699-47DA-96E1-C930D2047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784379"/>
            <a:ext cx="8839200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982569B-1035-4E65-A43A-7A8D3D759BE1}"/>
              </a:ext>
            </a:extLst>
          </p:cNvPr>
          <p:cNvSpPr/>
          <p:nvPr/>
        </p:nvSpPr>
        <p:spPr>
          <a:xfrm>
            <a:off x="4655128" y="2389909"/>
            <a:ext cx="2726574" cy="211558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794B7-EA85-4574-9AC2-690BFE47CF47}"/>
              </a:ext>
            </a:extLst>
          </p:cNvPr>
          <p:cNvSpPr txBox="1"/>
          <p:nvPr/>
        </p:nvSpPr>
        <p:spPr>
          <a:xfrm>
            <a:off x="4655128" y="624753"/>
            <a:ext cx="5336770" cy="70788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70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개의 엔진 중에서 </a:t>
            </a:r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33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개가 악성코드라고 인</a:t>
            </a:r>
            <a:r>
              <a:rPr lang="ko-KR" altLang="en-US" sz="2000" b="1" dirty="0">
                <a:solidFill>
                  <a:schemeClr val="bg1"/>
                </a:solidFill>
                <a:latin typeface="Noto Sans Demilight"/>
              </a:rPr>
              <a:t>식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Trojan, Win32 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정보가 나오는 것을 확인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2B88FF9-049B-4967-A01D-66B99296B6FE}"/>
              </a:ext>
            </a:extLst>
          </p:cNvPr>
          <p:cNvCxnSpPr>
            <a:stCxn id="7" idx="2"/>
            <a:endCxn id="5" idx="0"/>
          </p:cNvCxnSpPr>
          <p:nvPr/>
        </p:nvCxnSpPr>
        <p:spPr>
          <a:xfrm flipH="1">
            <a:off x="6018415" y="1332639"/>
            <a:ext cx="1305098" cy="105727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577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04CECC4-26AB-4475-956E-7E23BF3D1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549891"/>
            <a:ext cx="8896350" cy="490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846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04CECC4-26AB-4475-956E-7E23BF3D1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549891"/>
            <a:ext cx="8896350" cy="490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AA39C1B-BC46-48A8-A67F-97B19D8B3326}"/>
              </a:ext>
            </a:extLst>
          </p:cNvPr>
          <p:cNvSpPr/>
          <p:nvPr/>
        </p:nvSpPr>
        <p:spPr>
          <a:xfrm>
            <a:off x="399011" y="4729942"/>
            <a:ext cx="8370916" cy="14381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958EEF-309C-4565-9CA8-2E1F3D377787}"/>
              </a:ext>
            </a:extLst>
          </p:cNvPr>
          <p:cNvSpPr txBox="1"/>
          <p:nvPr/>
        </p:nvSpPr>
        <p:spPr>
          <a:xfrm>
            <a:off x="4760517" y="4002578"/>
            <a:ext cx="40960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solidFill>
                  <a:srgbClr val="000000"/>
                </a:solidFill>
                <a:effectLst/>
                <a:latin typeface="Noto Sans Demilight"/>
              </a:rPr>
              <a:t>exe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파일과 달리 섹션이 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oto Sans Demilight"/>
              </a:rPr>
              <a:t>4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가지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0210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1923011" y="2335097"/>
            <a:ext cx="8345978" cy="2187806"/>
          </a:xfrm>
          <a:prstGeom prst="roundRect">
            <a:avLst>
              <a:gd name="adj" fmla="val 325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전문적으로 다루지는 않았습니다 </a:t>
            </a:r>
            <a:endParaRPr lang="en-US" altLang="ko-KR" sz="4000" b="1" dirty="0"/>
          </a:p>
          <a:p>
            <a:pPr algn="ctr"/>
            <a:r>
              <a:rPr lang="en-US" altLang="ko-KR" sz="4000" dirty="0"/>
              <a:t>+ </a:t>
            </a:r>
            <a:r>
              <a:rPr lang="ko-KR" altLang="en-US" sz="4000" dirty="0"/>
              <a:t>처음이라서 </a:t>
            </a:r>
          </a:p>
        </p:txBody>
      </p:sp>
    </p:spTree>
    <p:extLst>
      <p:ext uri="{BB962C8B-B14F-4D97-AF65-F5344CB8AC3E}">
        <p14:creationId xmlns:p14="http://schemas.microsoft.com/office/powerpoint/2010/main" val="945529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D8B6376-2D53-4DD7-B35C-441E80F17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769"/>
          <a:stretch/>
        </p:blipFill>
        <p:spPr bwMode="auto">
          <a:xfrm>
            <a:off x="312342" y="1498132"/>
            <a:ext cx="3004436" cy="504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9931D33-C22A-4C57-8BCF-80AB59849863}"/>
              </a:ext>
            </a:extLst>
          </p:cNvPr>
          <p:cNvSpPr/>
          <p:nvPr/>
        </p:nvSpPr>
        <p:spPr>
          <a:xfrm>
            <a:off x="856211" y="3117273"/>
            <a:ext cx="914400" cy="4488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99D93BC-1EE1-4890-8113-2FF45EE705A4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1814560" y="3341716"/>
            <a:ext cx="2643448" cy="2244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FC9D0DE-01D6-40BE-B83F-CE47CC0554EA}"/>
              </a:ext>
            </a:extLst>
          </p:cNvPr>
          <p:cNvSpPr txBox="1"/>
          <p:nvPr/>
        </p:nvSpPr>
        <p:spPr>
          <a:xfrm>
            <a:off x="4458008" y="2965995"/>
            <a:ext cx="5342698" cy="120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Sleep</a:t>
            </a:r>
          </a:p>
          <a:p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프로세스를 생성해서 백그라운드에서 실행하라는 의미로 예측</a:t>
            </a:r>
            <a:endParaRPr lang="ko-KR" altLang="en-US" sz="2400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757564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AF9AFFB-E31D-4DEF-8D67-E672FAFEEA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83"/>
          <a:stretch/>
        </p:blipFill>
        <p:spPr bwMode="auto">
          <a:xfrm>
            <a:off x="312342" y="1546344"/>
            <a:ext cx="5332000" cy="367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38154A-36F6-420B-BA78-637CF601369E}"/>
              </a:ext>
            </a:extLst>
          </p:cNvPr>
          <p:cNvSpPr txBox="1"/>
          <p:nvPr/>
        </p:nvSpPr>
        <p:spPr>
          <a:xfrm>
            <a:off x="312341" y="5592995"/>
            <a:ext cx="80003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 execution parents</a:t>
            </a:r>
            <a:r>
              <a:rPr lang="ko-KR" altLang="en-US" sz="2400" b="1" dirty="0">
                <a:solidFill>
                  <a:schemeClr val="bg1"/>
                </a:solidFill>
              </a:rPr>
              <a:t>가 </a:t>
            </a:r>
            <a:r>
              <a:rPr lang="en-US" altLang="ko-KR" sz="2400" b="1" dirty="0">
                <a:solidFill>
                  <a:schemeClr val="bg1"/>
                </a:solidFill>
              </a:rPr>
              <a:t>Lab01-01.exe</a:t>
            </a:r>
            <a:r>
              <a:rPr lang="ko-KR" altLang="en-US" sz="2400" b="1" dirty="0">
                <a:solidFill>
                  <a:schemeClr val="bg1"/>
                </a:solidFill>
              </a:rPr>
              <a:t>일 확률이 높다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313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58B0541-9A22-482F-82A8-97B3D9975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44" y="1397070"/>
            <a:ext cx="8388497" cy="1952959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15EBED0-730A-4B95-9F90-1D835B6E32C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AC4744C-AB88-43A6-B749-CCFEB8EBD993}"/>
              </a:ext>
            </a:extLst>
          </p:cNvPr>
          <p:cNvSpPr/>
          <p:nvPr/>
        </p:nvSpPr>
        <p:spPr>
          <a:xfrm>
            <a:off x="312342" y="3572569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3C37F14-051C-4B62-9868-BBC01FBF3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45" y="4653061"/>
            <a:ext cx="8388497" cy="195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036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58B0541-9A22-482F-82A8-97B3D9975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44" y="1397070"/>
            <a:ext cx="8388497" cy="1952959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15EBED0-730A-4B95-9F90-1D835B6E32C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AC4744C-AB88-43A6-B749-CCFEB8EBD993}"/>
              </a:ext>
            </a:extLst>
          </p:cNvPr>
          <p:cNvSpPr/>
          <p:nvPr/>
        </p:nvSpPr>
        <p:spPr>
          <a:xfrm>
            <a:off x="312342" y="3572569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3C37F14-051C-4B62-9868-BBC01FBF3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45" y="4653061"/>
            <a:ext cx="8388497" cy="195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0BEC3E-9903-4B1F-890D-2EA89ADEB0E8}"/>
              </a:ext>
            </a:extLst>
          </p:cNvPr>
          <p:cNvSpPr txBox="1"/>
          <p:nvPr/>
        </p:nvSpPr>
        <p:spPr>
          <a:xfrm>
            <a:off x="3214946" y="3456306"/>
            <a:ext cx="7259089" cy="1015663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두 파일의 컴파일을 시간을 볼 때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몇 초 차이 나지 않는다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. </a:t>
            </a:r>
          </a:p>
          <a:p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아마 동시에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exe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를 만들고나서 </a:t>
            </a:r>
            <a:r>
              <a:rPr lang="en-US" altLang="ko-KR" sz="2000" b="0" i="0" dirty="0" err="1">
                <a:solidFill>
                  <a:schemeClr val="bg1"/>
                </a:solidFill>
                <a:effectLst/>
                <a:latin typeface="Noto Sans Demilight"/>
              </a:rPr>
              <a:t>dll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 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파일을 만들었을 확률이 높다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. </a:t>
            </a:r>
          </a:p>
          <a:p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이 악성코드는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exe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가 실행되고 </a:t>
            </a:r>
            <a:r>
              <a:rPr lang="en-US" altLang="ko-KR" sz="2000" b="0" i="0" dirty="0" err="1">
                <a:solidFill>
                  <a:schemeClr val="bg1"/>
                </a:solidFill>
                <a:effectLst/>
                <a:latin typeface="Noto Sans Demilight"/>
              </a:rPr>
              <a:t>dll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을 호출하는 구조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0C7D6F2-C42D-408F-865C-563F59F42265}"/>
              </a:ext>
            </a:extLst>
          </p:cNvPr>
          <p:cNvSpPr/>
          <p:nvPr/>
        </p:nvSpPr>
        <p:spPr>
          <a:xfrm>
            <a:off x="3000895" y="1770611"/>
            <a:ext cx="5835534" cy="440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CC9028-175F-4400-8BF4-BC2528A72EA6}"/>
              </a:ext>
            </a:extLst>
          </p:cNvPr>
          <p:cNvSpPr/>
          <p:nvPr/>
        </p:nvSpPr>
        <p:spPr>
          <a:xfrm>
            <a:off x="3000895" y="5104014"/>
            <a:ext cx="5835534" cy="440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218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15EBED0-730A-4B95-9F90-1D835B6E32C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AC4744C-AB88-43A6-B749-CCFEB8EBD993}"/>
              </a:ext>
            </a:extLst>
          </p:cNvPr>
          <p:cNvSpPr/>
          <p:nvPr/>
        </p:nvSpPr>
        <p:spPr>
          <a:xfrm>
            <a:off x="312342" y="3572569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A12FDEE-C8F3-4F25-A002-57625B442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093" y="314325"/>
            <a:ext cx="5291657" cy="3020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BAE5E7-09F9-4946-B92E-332A99C4466E}"/>
              </a:ext>
            </a:extLst>
          </p:cNvPr>
          <p:cNvCxnSpPr>
            <a:stCxn id="7" idx="3"/>
            <a:endCxn id="7170" idx="1"/>
          </p:cNvCxnSpPr>
          <p:nvPr/>
        </p:nvCxnSpPr>
        <p:spPr>
          <a:xfrm>
            <a:off x="2168165" y="744428"/>
            <a:ext cx="1650928" cy="107998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>
            <a:extLst>
              <a:ext uri="{FF2B5EF4-FFF2-40B4-BE49-F238E27FC236}">
                <a16:creationId xmlns:a16="http://schemas.microsoft.com/office/drawing/2014/main" id="{3B53F09D-34FD-43CF-9B3D-6A762CE50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093" y="3572569"/>
            <a:ext cx="5291657" cy="3020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F6237B1-6D6A-4F36-B5B4-B9F1ABDF9B30}"/>
              </a:ext>
            </a:extLst>
          </p:cNvPr>
          <p:cNvCxnSpPr>
            <a:cxnSpLocks/>
            <a:stCxn id="8" idx="3"/>
            <a:endCxn id="7172" idx="1"/>
          </p:cNvCxnSpPr>
          <p:nvPr/>
        </p:nvCxnSpPr>
        <p:spPr>
          <a:xfrm>
            <a:off x="2568633" y="4002672"/>
            <a:ext cx="1250460" cy="107998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149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2C16B10-7953-400B-B14D-AFBD82604DE9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04F2257-5BC1-43B6-AB82-FD20452D9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93" y="1529540"/>
            <a:ext cx="7930403" cy="4493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F937B602-C8D3-4B71-9918-CE9430C50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87" y="1665230"/>
            <a:ext cx="3848100" cy="2047875"/>
          </a:xfrm>
          <a:prstGeom prst="rect">
            <a:avLst/>
          </a:prstGeom>
          <a:noFill/>
          <a:ln w="444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DFC780A-9A95-4D9E-AFBC-2B8B871A7448}"/>
              </a:ext>
            </a:extLst>
          </p:cNvPr>
          <p:cNvSpPr/>
          <p:nvPr/>
        </p:nvSpPr>
        <p:spPr>
          <a:xfrm>
            <a:off x="4634267" y="2502131"/>
            <a:ext cx="852133" cy="1911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66ED7-04FF-4104-9A8F-C1270E234D2F}"/>
              </a:ext>
            </a:extLst>
          </p:cNvPr>
          <p:cNvSpPr txBox="1"/>
          <p:nvPr/>
        </p:nvSpPr>
        <p:spPr>
          <a:xfrm>
            <a:off x="2801389" y="1694009"/>
            <a:ext cx="16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CopyFileA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25CD77-1347-4C2D-9915-73B85CB9D91D}"/>
              </a:ext>
            </a:extLst>
          </p:cNvPr>
          <p:cNvSpPr txBox="1"/>
          <p:nvPr/>
        </p:nvSpPr>
        <p:spPr>
          <a:xfrm>
            <a:off x="603287" y="6190363"/>
            <a:ext cx="698623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CopyFile</a:t>
            </a:r>
            <a:r>
              <a:rPr lang="en-US" altLang="ko-KR" b="1" dirty="0">
                <a:solidFill>
                  <a:schemeClr val="bg1"/>
                </a:solidFill>
              </a:rPr>
              <a:t> function: </a:t>
            </a:r>
            <a:r>
              <a:rPr lang="ko-KR" altLang="en-US" b="1" dirty="0">
                <a:solidFill>
                  <a:schemeClr val="bg1"/>
                </a:solidFill>
              </a:rPr>
              <a:t>존재하고 있는 파일을 새로운 파일로 만든다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E9B1464-DACC-4522-BF70-6F725CF5473E}"/>
              </a:ext>
            </a:extLst>
          </p:cNvPr>
          <p:cNvCxnSpPr>
            <a:cxnSpLocks/>
            <a:stCxn id="9218" idx="2"/>
            <a:endCxn id="11" idx="0"/>
          </p:cNvCxnSpPr>
          <p:nvPr/>
        </p:nvCxnSpPr>
        <p:spPr>
          <a:xfrm>
            <a:off x="2527337" y="3713105"/>
            <a:ext cx="1569067" cy="247725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2896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2C16B10-7953-400B-B14D-AFBD82604DE9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04F2257-5BC1-43B6-AB82-FD20452D9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055" y="427272"/>
            <a:ext cx="7930403" cy="4493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F937B602-C8D3-4B71-9918-CE9430C50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77" y="1634658"/>
            <a:ext cx="3848100" cy="2047875"/>
          </a:xfrm>
          <a:prstGeom prst="rect">
            <a:avLst/>
          </a:prstGeom>
          <a:noFill/>
          <a:ln w="444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DFC780A-9A95-4D9E-AFBC-2B8B871A7448}"/>
              </a:ext>
            </a:extLst>
          </p:cNvPr>
          <p:cNvSpPr/>
          <p:nvPr/>
        </p:nvSpPr>
        <p:spPr>
          <a:xfrm>
            <a:off x="6579445" y="1371600"/>
            <a:ext cx="852133" cy="1911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66ED7-04FF-4104-9A8F-C1270E234D2F}"/>
              </a:ext>
            </a:extLst>
          </p:cNvPr>
          <p:cNvSpPr txBox="1"/>
          <p:nvPr/>
        </p:nvSpPr>
        <p:spPr>
          <a:xfrm>
            <a:off x="1517774" y="1720509"/>
            <a:ext cx="16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CopyFileA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25CD77-1347-4C2D-9915-73B85CB9D91D}"/>
              </a:ext>
            </a:extLst>
          </p:cNvPr>
          <p:cNvSpPr txBox="1"/>
          <p:nvPr/>
        </p:nvSpPr>
        <p:spPr>
          <a:xfrm>
            <a:off x="312342" y="4800418"/>
            <a:ext cx="6986233" cy="175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&lt;KERNEL32.DLL&gt;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 err="1">
                <a:solidFill>
                  <a:schemeClr val="bg1"/>
                </a:solidFill>
              </a:rPr>
              <a:t>CopyFile</a:t>
            </a:r>
            <a:r>
              <a:rPr lang="en-US" altLang="ko-KR" b="1" dirty="0">
                <a:solidFill>
                  <a:schemeClr val="bg1"/>
                </a:solidFill>
              </a:rPr>
              <a:t> function: </a:t>
            </a:r>
            <a:r>
              <a:rPr lang="ko-KR" altLang="en-US" b="1" dirty="0">
                <a:solidFill>
                  <a:schemeClr val="bg1"/>
                </a:solidFill>
              </a:rPr>
              <a:t>존재하고 있는 파일을 새로운 파일로 만든다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-&gt; 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파라미터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3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개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(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lpExistingFileName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lpNewFileName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, 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bFailIfExists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)</a:t>
            </a:r>
            <a:endParaRPr lang="ko-KR" altLang="en-US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-&gt; </a:t>
            </a:r>
            <a:r>
              <a:rPr lang="ko-KR" altLang="en-US" b="1" i="0" dirty="0" err="1">
                <a:solidFill>
                  <a:schemeClr val="bg1"/>
                </a:solidFill>
                <a:effectLst/>
                <a:latin typeface="Noto Sans Demilight"/>
              </a:rPr>
              <a:t>시그니처나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 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string 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중에서 파라미터 값을 찾을 수 있다</a:t>
            </a:r>
            <a:endParaRPr lang="ko-KR" altLang="en-US" b="1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E9B1464-DACC-4522-BF70-6F725CF5473E}"/>
              </a:ext>
            </a:extLst>
          </p:cNvPr>
          <p:cNvCxnSpPr>
            <a:cxnSpLocks/>
            <a:stCxn id="9218" idx="2"/>
            <a:endCxn id="11" idx="0"/>
          </p:cNvCxnSpPr>
          <p:nvPr/>
        </p:nvCxnSpPr>
        <p:spPr>
          <a:xfrm>
            <a:off x="2205227" y="3682533"/>
            <a:ext cx="1600232" cy="11178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EFC0E6-200E-4298-9990-8CD297AADFB3}"/>
              </a:ext>
            </a:extLst>
          </p:cNvPr>
          <p:cNvSpPr/>
          <p:nvPr/>
        </p:nvSpPr>
        <p:spPr>
          <a:xfrm>
            <a:off x="1386810" y="2467653"/>
            <a:ext cx="1911927" cy="720275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04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2C16B10-7953-400B-B14D-AFBD82604DE9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04F2257-5BC1-43B6-AB82-FD20452D9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463040"/>
            <a:ext cx="6140719" cy="347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DFC780A-9A95-4D9E-AFBC-2B8B871A7448}"/>
              </a:ext>
            </a:extLst>
          </p:cNvPr>
          <p:cNvSpPr/>
          <p:nvPr/>
        </p:nvSpPr>
        <p:spPr>
          <a:xfrm>
            <a:off x="3221103" y="2186247"/>
            <a:ext cx="893697" cy="8478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EBEAA6-134D-4E0F-837F-A7DCF945A2A0}"/>
              </a:ext>
            </a:extLst>
          </p:cNvPr>
          <p:cNvSpPr txBox="1"/>
          <p:nvPr/>
        </p:nvSpPr>
        <p:spPr>
          <a:xfrm>
            <a:off x="207818" y="5093267"/>
            <a:ext cx="11563004" cy="1477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 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FindNextFileA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 function: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파일이 리스트형태로 붙어있는데 이 함수를 이용하면 </a:t>
            </a:r>
            <a:r>
              <a:rPr lang="ko-KR" altLang="en-US" b="0" i="0" dirty="0" err="1">
                <a:solidFill>
                  <a:schemeClr val="bg1"/>
                </a:solidFill>
                <a:effectLst/>
                <a:latin typeface="Noto Sans Demilight"/>
              </a:rPr>
              <a:t>인접해있는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 파일의 이름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-&gt;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파일명 기준으로 정렬한다고 하면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lab01_01.exe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의 인접파일은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lab01_01.dll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</a:t>
            </a:r>
            <a:endParaRPr lang="en-US" altLang="ko-KR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endParaRPr lang="en-US" altLang="ko-KR" dirty="0">
              <a:solidFill>
                <a:schemeClr val="bg1"/>
              </a:solidFill>
              <a:latin typeface="Noto Sans Demilight"/>
            </a:endParaRPr>
          </a:p>
          <a:p>
            <a:pPr algn="l"/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CreateFileA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 function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파일을 오픈하거나 생성할 때 쓴다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복사하기 위한 </a:t>
            </a:r>
            <a:r>
              <a:rPr lang="ko-KR" altLang="en-US" b="0" i="0" dirty="0" err="1">
                <a:solidFill>
                  <a:schemeClr val="bg1"/>
                </a:solidFill>
                <a:effectLst/>
                <a:latin typeface="Noto Sans Demilight"/>
              </a:rPr>
              <a:t>전처리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 작업이다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exe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파일은 파일 복사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검색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생성한다는 것을 예측할 수 있다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en-US" altLang="ko-KR" dirty="0">
              <a:solidFill>
                <a:schemeClr val="bg1"/>
              </a:solidFill>
              <a:latin typeface="Noto Sans Demilight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D0FD3D9-0B91-4235-B366-68852BD3984B}"/>
              </a:ext>
            </a:extLst>
          </p:cNvPr>
          <p:cNvCxnSpPr>
            <a:cxnSpLocks/>
            <a:stCxn id="2" idx="3"/>
            <a:endCxn id="8" idx="0"/>
          </p:cNvCxnSpPr>
          <p:nvPr/>
        </p:nvCxnSpPr>
        <p:spPr>
          <a:xfrm>
            <a:off x="4114800" y="2610196"/>
            <a:ext cx="1874520" cy="248307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4459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D2C40F9-32FC-4C1B-B0AC-BD594F035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574036"/>
            <a:ext cx="8884574" cy="476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7899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D2C40F9-32FC-4C1B-B0AC-BD594F035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274778"/>
            <a:ext cx="6686974" cy="358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D2FC40-EF09-4CD9-9F9D-248537FDD1E8}"/>
              </a:ext>
            </a:extLst>
          </p:cNvPr>
          <p:cNvSpPr txBox="1"/>
          <p:nvPr/>
        </p:nvSpPr>
        <p:spPr>
          <a:xfrm>
            <a:off x="312342" y="5166178"/>
            <a:ext cx="10020378" cy="1477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&lt;KERNER32.DLL&gt;</a:t>
            </a:r>
            <a:endParaRPr lang="ko-KR" altLang="en-US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CreateProcessA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 function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새로운 프로세스와 기본 스레드를 만든다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Sleep function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시간 초과 간격이 경과할 때까지 현재 스레드 실행을 일시 중단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endParaRPr lang="en-US" altLang="ko-KR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프로세스를 생성해서 백그라운드에 돌리는 작업을 한다고 예측할 수 있다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FB9320-82D8-40C5-BE47-D9599E0DA4D1}"/>
              </a:ext>
            </a:extLst>
          </p:cNvPr>
          <p:cNvSpPr/>
          <p:nvPr/>
        </p:nvSpPr>
        <p:spPr>
          <a:xfrm>
            <a:off x="3990109" y="1803862"/>
            <a:ext cx="1280160" cy="881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5B290AB-9EB5-4EE3-86FC-092EB8EAF260}"/>
              </a:ext>
            </a:extLst>
          </p:cNvPr>
          <p:cNvCxnSpPr>
            <a:stCxn id="2" idx="2"/>
            <a:endCxn id="5" idx="0"/>
          </p:cNvCxnSpPr>
          <p:nvPr/>
        </p:nvCxnSpPr>
        <p:spPr>
          <a:xfrm>
            <a:off x="4630189" y="2685011"/>
            <a:ext cx="692342" cy="248116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53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4942955" y="303097"/>
            <a:ext cx="2306089" cy="1093903"/>
          </a:xfrm>
          <a:prstGeom prst="roundRect">
            <a:avLst>
              <a:gd name="adj" fmla="val 325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/>
              <a:t>누구인가</a:t>
            </a:r>
            <a:endParaRPr lang="ko-KR" altLang="en-US" sz="4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C7245CB-7185-46DD-BB5F-996C7AF93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661" y="1793152"/>
            <a:ext cx="3370677" cy="476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36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D2C40F9-32FC-4C1B-B0AC-BD594F0350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91"/>
          <a:stretch/>
        </p:blipFill>
        <p:spPr bwMode="auto">
          <a:xfrm>
            <a:off x="401842" y="1349059"/>
            <a:ext cx="4948970" cy="358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5FB9320-82D8-40C5-BE47-D9599E0DA4D1}"/>
              </a:ext>
            </a:extLst>
          </p:cNvPr>
          <p:cNvSpPr/>
          <p:nvPr/>
        </p:nvSpPr>
        <p:spPr>
          <a:xfrm flipH="1">
            <a:off x="631767" y="2119745"/>
            <a:ext cx="1296786" cy="2410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5B290AB-9EB5-4EE3-86FC-092EB8EAF260}"/>
              </a:ext>
            </a:extLst>
          </p:cNvPr>
          <p:cNvCxnSpPr>
            <a:cxnSpLocks/>
            <a:stCxn id="2" idx="2"/>
            <a:endCxn id="11268" idx="1"/>
          </p:cNvCxnSpPr>
          <p:nvPr/>
        </p:nvCxnSpPr>
        <p:spPr>
          <a:xfrm>
            <a:off x="1280160" y="2360815"/>
            <a:ext cx="4376231" cy="40422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8" name="Picture 4">
            <a:extLst>
              <a:ext uri="{FF2B5EF4-FFF2-40B4-BE49-F238E27FC236}">
                <a16:creationId xmlns:a16="http://schemas.microsoft.com/office/drawing/2014/main" id="{EEB9032B-07D7-484F-8EAD-2C0EA2BB2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125"/>
          <a:stretch/>
        </p:blipFill>
        <p:spPr bwMode="auto">
          <a:xfrm>
            <a:off x="5656391" y="591180"/>
            <a:ext cx="2426160" cy="4347728"/>
          </a:xfrm>
          <a:prstGeom prst="rect">
            <a:avLst/>
          </a:prstGeom>
          <a:noFill/>
          <a:ln w="444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629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D2C40F9-32FC-4C1B-B0AC-BD594F0350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91"/>
          <a:stretch/>
        </p:blipFill>
        <p:spPr bwMode="auto">
          <a:xfrm>
            <a:off x="401842" y="1349059"/>
            <a:ext cx="4948970" cy="358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5FB9320-82D8-40C5-BE47-D9599E0DA4D1}"/>
              </a:ext>
            </a:extLst>
          </p:cNvPr>
          <p:cNvSpPr/>
          <p:nvPr/>
        </p:nvSpPr>
        <p:spPr>
          <a:xfrm flipH="1">
            <a:off x="631767" y="2119745"/>
            <a:ext cx="1296786" cy="2410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5B290AB-9EB5-4EE3-86FC-092EB8EAF260}"/>
              </a:ext>
            </a:extLst>
          </p:cNvPr>
          <p:cNvCxnSpPr>
            <a:cxnSpLocks/>
            <a:stCxn id="2" idx="2"/>
            <a:endCxn id="11268" idx="1"/>
          </p:cNvCxnSpPr>
          <p:nvPr/>
        </p:nvCxnSpPr>
        <p:spPr>
          <a:xfrm>
            <a:off x="1280160" y="2360815"/>
            <a:ext cx="5471153" cy="3099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8" name="Picture 4">
            <a:extLst>
              <a:ext uri="{FF2B5EF4-FFF2-40B4-BE49-F238E27FC236}">
                <a16:creationId xmlns:a16="http://schemas.microsoft.com/office/drawing/2014/main" id="{EEB9032B-07D7-484F-8EAD-2C0EA2BB2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125"/>
          <a:stretch/>
        </p:blipFill>
        <p:spPr bwMode="auto">
          <a:xfrm>
            <a:off x="6751313" y="496912"/>
            <a:ext cx="2426160" cy="4347728"/>
          </a:xfrm>
          <a:prstGeom prst="rect">
            <a:avLst/>
          </a:prstGeom>
          <a:noFill/>
          <a:ln w="444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5957EE-155E-4F19-AA04-6D045C1AA88C}"/>
              </a:ext>
            </a:extLst>
          </p:cNvPr>
          <p:cNvSpPr txBox="1"/>
          <p:nvPr/>
        </p:nvSpPr>
        <p:spPr>
          <a:xfrm>
            <a:off x="401842" y="5113436"/>
            <a:ext cx="11325102" cy="147732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- socket function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소켓 함수는 특정 전송 서비스 제공에 바인딩 된 소켓 생성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특정 포트 접속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                               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네트워크 전송 서비스 전에 준비하는 밑 작업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- shutdown function: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비활성화</a:t>
            </a:r>
            <a:endParaRPr lang="en-US" altLang="ko-KR" dirty="0">
              <a:solidFill>
                <a:schemeClr val="bg1"/>
              </a:solidFill>
              <a:latin typeface="Noto Sans KR"/>
            </a:endParaRPr>
          </a:p>
          <a:p>
            <a:pPr algn="l"/>
            <a:endParaRPr lang="en-US" altLang="ko-KR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네트워크를 가지고 공격할 확률이 높다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DB1CC0E-B065-4617-81E6-1237AA17948C}"/>
              </a:ext>
            </a:extLst>
          </p:cNvPr>
          <p:cNvSpPr/>
          <p:nvPr/>
        </p:nvSpPr>
        <p:spPr>
          <a:xfrm>
            <a:off x="6900421" y="1161416"/>
            <a:ext cx="1329179" cy="29223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FDA7503-5689-493F-BBDE-E7C0A97E5A5E}"/>
              </a:ext>
            </a:extLst>
          </p:cNvPr>
          <p:cNvSpPr/>
          <p:nvPr/>
        </p:nvSpPr>
        <p:spPr>
          <a:xfrm>
            <a:off x="6949413" y="3735400"/>
            <a:ext cx="1329179" cy="29223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296CE68-6119-41BD-83ED-540A53EA5A95}"/>
              </a:ext>
            </a:extLst>
          </p:cNvPr>
          <p:cNvCxnSpPr>
            <a:stCxn id="5" idx="2"/>
            <a:endCxn id="8" idx="0"/>
          </p:cNvCxnSpPr>
          <p:nvPr/>
        </p:nvCxnSpPr>
        <p:spPr>
          <a:xfrm flipH="1">
            <a:off x="6064393" y="1453647"/>
            <a:ext cx="1500618" cy="365978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31CF0B2-2268-441A-B567-B6B378ADF588}"/>
              </a:ext>
            </a:extLst>
          </p:cNvPr>
          <p:cNvCxnSpPr>
            <a:cxnSpLocks/>
            <a:stCxn id="10" idx="2"/>
            <a:endCxn id="8" idx="0"/>
          </p:cNvCxnSpPr>
          <p:nvPr/>
        </p:nvCxnSpPr>
        <p:spPr>
          <a:xfrm flipH="1">
            <a:off x="6064393" y="4027631"/>
            <a:ext cx="1549610" cy="108580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1822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15EBED0-730A-4B95-9F90-1D835B6E32C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BAE5E7-09F9-4946-B92E-332A99C4466E}"/>
              </a:ext>
            </a:extLst>
          </p:cNvPr>
          <p:cNvCxnSpPr>
            <a:cxnSpLocks/>
            <a:stCxn id="7" idx="3"/>
            <a:endCxn id="7174" idx="1"/>
          </p:cNvCxnSpPr>
          <p:nvPr/>
        </p:nvCxnSpPr>
        <p:spPr>
          <a:xfrm>
            <a:off x="2168165" y="744428"/>
            <a:ext cx="533665" cy="11561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F6237B1-6D6A-4F36-B5B4-B9F1ABDF9B30}"/>
              </a:ext>
            </a:extLst>
          </p:cNvPr>
          <p:cNvCxnSpPr>
            <a:cxnSpLocks/>
            <a:stCxn id="7" idx="3"/>
            <a:endCxn id="7176" idx="1"/>
          </p:cNvCxnSpPr>
          <p:nvPr/>
        </p:nvCxnSpPr>
        <p:spPr>
          <a:xfrm>
            <a:off x="2168165" y="744428"/>
            <a:ext cx="533665" cy="441794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4" name="Picture 6">
            <a:extLst>
              <a:ext uri="{FF2B5EF4-FFF2-40B4-BE49-F238E27FC236}">
                <a16:creationId xmlns:a16="http://schemas.microsoft.com/office/drawing/2014/main" id="{D72638FB-34B0-49ED-A366-10FF96771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830" y="530455"/>
            <a:ext cx="6788339" cy="2740247"/>
          </a:xfrm>
          <a:prstGeom prst="rect">
            <a:avLst/>
          </a:prstGeom>
          <a:noFill/>
          <a:ln w="222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C08DF669-9E7A-4851-BB5A-F5F79C5D6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830" y="3792246"/>
            <a:ext cx="6788339" cy="2740247"/>
          </a:xfrm>
          <a:prstGeom prst="rect">
            <a:avLst/>
          </a:prstGeom>
          <a:noFill/>
          <a:ln w="254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2E3F87C-C764-4B97-92AD-3E9B141F6793}"/>
              </a:ext>
            </a:extLst>
          </p:cNvPr>
          <p:cNvSpPr txBox="1"/>
          <p:nvPr/>
        </p:nvSpPr>
        <p:spPr>
          <a:xfrm>
            <a:off x="4411980" y="2130428"/>
            <a:ext cx="4357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bg1"/>
                </a:solidFill>
                <a:effectLst/>
                <a:latin typeface="Noto Sans KR"/>
              </a:rPr>
              <a:t>import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KR"/>
              </a:rPr>
              <a:t>한 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KR"/>
              </a:rPr>
              <a:t>API 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KR"/>
              </a:rPr>
              <a:t>함수가 문자열로 모두 출력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925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15EBED0-730A-4B95-9F90-1D835B6E32C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Lab01.exe  </a:t>
            </a:r>
            <a:endParaRPr lang="ko-KR" altLang="en-US" sz="280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F6237B1-6D6A-4F36-B5B4-B9F1ABDF9B30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>
            <a:off x="2168165" y="744428"/>
            <a:ext cx="3498651" cy="331600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6" name="Picture 8">
            <a:extLst>
              <a:ext uri="{FF2B5EF4-FFF2-40B4-BE49-F238E27FC236}">
                <a16:creationId xmlns:a16="http://schemas.microsoft.com/office/drawing/2014/main" id="{C08DF669-9E7A-4851-BB5A-F5F79C5D6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7387" y="550282"/>
            <a:ext cx="6788339" cy="2740247"/>
          </a:xfrm>
          <a:prstGeom prst="rect">
            <a:avLst/>
          </a:prstGeom>
          <a:noFill/>
          <a:ln w="254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C2AD15-BF50-4C8D-9A1D-CC6D29C48436}"/>
              </a:ext>
            </a:extLst>
          </p:cNvPr>
          <p:cNvSpPr txBox="1"/>
          <p:nvPr/>
        </p:nvSpPr>
        <p:spPr>
          <a:xfrm>
            <a:off x="312342" y="4060432"/>
            <a:ext cx="10708948" cy="22467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kernel32.dll/kerne132.dll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-&gt; </a:t>
            </a:r>
            <a:r>
              <a:rPr lang="en-US" altLang="ko-KR" sz="2000" b="1" i="0" dirty="0" err="1">
                <a:solidFill>
                  <a:schemeClr val="bg1"/>
                </a:solidFill>
                <a:effectLst/>
                <a:latin typeface="Noto Sans Demilight"/>
              </a:rPr>
              <a:t>copyfile</a:t>
            </a:r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 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함수를 통해서 다른 파일로 생성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endParaRPr lang="en-US" altLang="ko-KR" sz="2000" b="1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Lab01-01.dll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WARNING_THIS_WILL_DESTROY_YOUR_MACHINE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  <a:latin typeface="Noto Sans Demilight"/>
            </a:endParaRPr>
          </a:p>
          <a:p>
            <a:pPr algn="l"/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이 정보가 나오는 것을 봐서 </a:t>
            </a:r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exe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파일과 </a:t>
            </a:r>
            <a:r>
              <a:rPr lang="en-US" altLang="ko-KR" sz="2000" b="1" i="0" dirty="0" err="1">
                <a:solidFill>
                  <a:schemeClr val="bg1"/>
                </a:solidFill>
                <a:effectLst/>
                <a:latin typeface="Noto Sans Demilight"/>
              </a:rPr>
              <a:t>dll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파일이 밀접한 관련이 있다는 것을 예측할 수 있다</a:t>
            </a:r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1649040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B7D3048-EC76-4084-9942-A142800A92C0}"/>
              </a:ext>
            </a:extLst>
          </p:cNvPr>
          <p:cNvSpPr/>
          <p:nvPr/>
        </p:nvSpPr>
        <p:spPr>
          <a:xfrm>
            <a:off x="312342" y="314325"/>
            <a:ext cx="2256291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Lab01-01.dll  </a:t>
            </a:r>
            <a:endParaRPr lang="ko-KR" altLang="en-US" sz="2800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3EB72CE-A718-41DD-8D40-52069F97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652846"/>
            <a:ext cx="10344574" cy="417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24EE40-E3A3-49AD-A019-4D480B281F0B}"/>
              </a:ext>
            </a:extLst>
          </p:cNvPr>
          <p:cNvSpPr txBox="1"/>
          <p:nvPr/>
        </p:nvSpPr>
        <p:spPr>
          <a:xfrm>
            <a:off x="2034194" y="2540413"/>
            <a:ext cx="81236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127.26.152.13(IP </a:t>
            </a:r>
            <a:r>
              <a:rPr lang="ko-KR" altLang="en-US" dirty="0">
                <a:solidFill>
                  <a:schemeClr val="bg1"/>
                </a:solidFill>
              </a:rPr>
              <a:t>주소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IP</a:t>
            </a:r>
            <a:r>
              <a:rPr lang="ko-KR" altLang="en-US" dirty="0">
                <a:solidFill>
                  <a:schemeClr val="bg1"/>
                </a:solidFill>
              </a:rPr>
              <a:t>주소가 나오는 것을 봐서 이 주소지에 접속하거나 시스템에 정보 일부를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</a:t>
            </a:r>
            <a:r>
              <a:rPr lang="en-US" altLang="ko-KR" dirty="0">
                <a:solidFill>
                  <a:schemeClr val="bg1"/>
                </a:solidFill>
              </a:rPr>
              <a:t>IP</a:t>
            </a:r>
            <a:r>
              <a:rPr lang="ko-KR" altLang="en-US" dirty="0">
                <a:solidFill>
                  <a:schemeClr val="bg1"/>
                </a:solidFill>
              </a:rPr>
              <a:t>주소로 전송할 수 있다고 예측 </a:t>
            </a:r>
            <a:r>
              <a:rPr lang="en-US" altLang="ko-KR" dirty="0">
                <a:solidFill>
                  <a:schemeClr val="bg1"/>
                </a:solidFill>
              </a:rPr>
              <a:t> -&gt; </a:t>
            </a:r>
            <a:r>
              <a:rPr lang="ko-KR" altLang="en-US" dirty="0">
                <a:solidFill>
                  <a:schemeClr val="bg1"/>
                </a:solidFill>
              </a:rPr>
              <a:t>네트워크 기반의 일을 한다고 추측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27B756-9CA6-44D2-A1E8-31121984E1BC}"/>
              </a:ext>
            </a:extLst>
          </p:cNvPr>
          <p:cNvSpPr txBox="1"/>
          <p:nvPr/>
        </p:nvSpPr>
        <p:spPr>
          <a:xfrm>
            <a:off x="2034194" y="5072091"/>
            <a:ext cx="83376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두 개의 컴파일 시간을 보았을 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비슷한 시간대에 만들어졌고 </a:t>
            </a:r>
            <a:r>
              <a:rPr lang="en-US" altLang="ko-KR" dirty="0">
                <a:solidFill>
                  <a:schemeClr val="bg1"/>
                </a:solidFill>
              </a:rPr>
              <a:t>EXE</a:t>
            </a:r>
            <a:r>
              <a:rPr lang="ko-KR" altLang="en-US" dirty="0">
                <a:solidFill>
                  <a:schemeClr val="bg1"/>
                </a:solidFill>
              </a:rPr>
              <a:t>파일에서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파라미터로 </a:t>
            </a:r>
            <a:r>
              <a:rPr lang="en-US" altLang="ko-KR" dirty="0">
                <a:solidFill>
                  <a:schemeClr val="bg1"/>
                </a:solidFill>
              </a:rPr>
              <a:t>DLL</a:t>
            </a:r>
            <a:r>
              <a:rPr lang="ko-KR" altLang="en-US" dirty="0">
                <a:solidFill>
                  <a:schemeClr val="bg1"/>
                </a:solidFill>
              </a:rPr>
              <a:t>을 쓰는 것을 봐서는 </a:t>
            </a:r>
            <a:r>
              <a:rPr lang="en-US" altLang="ko-KR" dirty="0">
                <a:solidFill>
                  <a:schemeClr val="bg1"/>
                </a:solidFill>
              </a:rPr>
              <a:t>DLL</a:t>
            </a:r>
            <a:r>
              <a:rPr lang="ko-KR" altLang="en-US" dirty="0">
                <a:solidFill>
                  <a:schemeClr val="bg1"/>
                </a:solidFill>
              </a:rPr>
              <a:t>을 </a:t>
            </a:r>
            <a:r>
              <a:rPr lang="en-US" altLang="ko-KR" dirty="0">
                <a:solidFill>
                  <a:schemeClr val="bg1"/>
                </a:solidFill>
              </a:rPr>
              <a:t>copy</a:t>
            </a:r>
            <a:r>
              <a:rPr lang="ko-KR" altLang="en-US" dirty="0">
                <a:solidFill>
                  <a:schemeClr val="bg1"/>
                </a:solidFill>
              </a:rPr>
              <a:t>하여 악성 일을 할 확률이 높다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target</a:t>
            </a:r>
            <a:r>
              <a:rPr lang="ko-KR" altLang="en-US" dirty="0">
                <a:solidFill>
                  <a:schemeClr val="bg1"/>
                </a:solidFill>
              </a:rPr>
              <a:t>은 </a:t>
            </a:r>
            <a:r>
              <a:rPr lang="en-US" altLang="ko-KR" dirty="0">
                <a:solidFill>
                  <a:schemeClr val="bg1"/>
                </a:solidFill>
              </a:rPr>
              <a:t>KERNEL32.DLL</a:t>
            </a:r>
            <a:r>
              <a:rPr lang="ko-KR" altLang="en-US" dirty="0">
                <a:solidFill>
                  <a:schemeClr val="bg1"/>
                </a:solidFill>
              </a:rPr>
              <a:t>일 것이다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501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B7D3048-EC76-4084-9942-A142800A92C0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018BB1-C0CE-4CEC-86CF-E88ADF363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454594"/>
            <a:ext cx="8730649" cy="408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D8973D-E464-445F-8FCA-03A6C559751E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594068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B7D3048-EC76-4084-9942-A142800A92C0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018BB1-C0CE-4CEC-86CF-E88ADF363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454594"/>
            <a:ext cx="8730649" cy="408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D8973D-E464-445F-8FCA-03A6C559751E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07705-EAEC-43B7-852D-2094F85393AE}"/>
              </a:ext>
            </a:extLst>
          </p:cNvPr>
          <p:cNvSpPr txBox="1"/>
          <p:nvPr/>
        </p:nvSpPr>
        <p:spPr>
          <a:xfrm>
            <a:off x="4846321" y="2657086"/>
            <a:ext cx="7033338" cy="1200329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악성코드의 </a:t>
            </a:r>
            <a:r>
              <a:rPr lang="ko-KR" altLang="en-US" b="0" i="0" dirty="0" err="1">
                <a:solidFill>
                  <a:schemeClr val="bg1"/>
                </a:solidFill>
                <a:effectLst/>
                <a:latin typeface="Noto Sans Demilight"/>
              </a:rPr>
              <a:t>시그니처를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 판단한다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주로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Trojan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형태가 많이 나오는 것을 볼 수 있다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Win32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를 봐서는 윈도우에서 동작한다는 것을 알 수 있다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Downloader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라는 이름을 봐서는 네트워크를 통해서 일을 할 </a:t>
            </a:r>
            <a:r>
              <a:rPr lang="ko-KR" altLang="en-US" dirty="0">
                <a:solidFill>
                  <a:schemeClr val="bg1"/>
                </a:solidFill>
                <a:latin typeface="Noto Sans Demilight"/>
              </a:rPr>
              <a:t> 가능성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D50589-613A-499F-9AE2-1E3C14866755}"/>
              </a:ext>
            </a:extLst>
          </p:cNvPr>
          <p:cNvSpPr/>
          <p:nvPr/>
        </p:nvSpPr>
        <p:spPr>
          <a:xfrm>
            <a:off x="2130458" y="4170249"/>
            <a:ext cx="5599521" cy="237342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14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B87E585-958E-4463-845C-3D46AE87E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1539499"/>
            <a:ext cx="6363388" cy="3631017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D5D125B-EB64-4F64-AA99-DFE20482252E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3FE960F-A341-43F2-A55C-38E71352B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46" y="4487734"/>
            <a:ext cx="101536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4729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8B67CE-9F2F-4D79-A845-C71A8D3DF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1" y="1607214"/>
            <a:ext cx="6598809" cy="375449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87850E5-36EA-468A-BB1B-DC1C2583CF36}"/>
              </a:ext>
            </a:extLst>
          </p:cNvPr>
          <p:cNvSpPr/>
          <p:nvPr/>
        </p:nvSpPr>
        <p:spPr>
          <a:xfrm>
            <a:off x="3940233" y="2782024"/>
            <a:ext cx="2493819" cy="2936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A7CE06-46F5-4BB7-957E-809F02CBC503}"/>
              </a:ext>
            </a:extLst>
          </p:cNvPr>
          <p:cNvSpPr txBox="1"/>
          <p:nvPr/>
        </p:nvSpPr>
        <p:spPr>
          <a:xfrm>
            <a:off x="312341" y="5649796"/>
            <a:ext cx="52732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0" i="0" dirty="0" err="1">
                <a:solidFill>
                  <a:schemeClr val="bg1"/>
                </a:solidFill>
                <a:effectLst/>
                <a:latin typeface="Noto Sans Demilight"/>
              </a:rPr>
              <a:t>언패킹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 한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exe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파일을 다시 분석했을 때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</a:p>
          <a:p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EP Section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에서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.text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로 설정된 것을 볼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Demilight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38945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BC0F6-244C-4879-8096-B8235383D8DA}"/>
              </a:ext>
            </a:extLst>
          </p:cNvPr>
          <p:cNvSpPr txBox="1"/>
          <p:nvPr/>
        </p:nvSpPr>
        <p:spPr>
          <a:xfrm>
            <a:off x="312342" y="1512608"/>
            <a:ext cx="83993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윈도우 시스템에 있는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4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개의 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DLL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파일을 포함하고 있다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sz="2000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ADVAPI32.DLL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과 </a:t>
            </a:r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WININET.DLL</a:t>
            </a:r>
            <a:r>
              <a:rPr lang="ko-KR" altLang="en-US" sz="2000" b="0" i="0" dirty="0">
                <a:solidFill>
                  <a:schemeClr val="bg1"/>
                </a:solidFill>
                <a:effectLst/>
                <a:latin typeface="Noto Sans Demilight"/>
              </a:rPr>
              <a:t>은 주로 네트워크와 관련된 일을 한다</a:t>
            </a:r>
            <a:r>
              <a:rPr lang="en-US" altLang="ko-KR" sz="2000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sz="2000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B2CCE-08FE-428D-90D0-4C9ECAF2C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2333625"/>
            <a:ext cx="573405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005A880-A771-48A0-A606-F7326242D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18" y="612843"/>
            <a:ext cx="5148763" cy="5632311"/>
          </a:xfrm>
          <a:prstGeom prst="rect">
            <a:avLst/>
          </a:prstGeom>
          <a:ln w="38100">
            <a:solidFill>
              <a:srgbClr val="13C399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A8107C-5428-48D7-B668-1C3DB8BD29A0}"/>
              </a:ext>
            </a:extLst>
          </p:cNvPr>
          <p:cNvSpPr txBox="1"/>
          <p:nvPr/>
        </p:nvSpPr>
        <p:spPr>
          <a:xfrm>
            <a:off x="5664200" y="3567498"/>
            <a:ext cx="621928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K - Shield. JR 2</a:t>
            </a:r>
            <a:r>
              <a:rPr lang="ko-KR" altLang="en-US" sz="2400" b="1" dirty="0">
                <a:solidFill>
                  <a:schemeClr val="bg1"/>
                </a:solidFill>
              </a:rPr>
              <a:t>기 수료생 </a:t>
            </a:r>
            <a:r>
              <a:rPr lang="en-US" altLang="ko-KR" sz="2400" b="1" dirty="0">
                <a:solidFill>
                  <a:schemeClr val="bg1"/>
                </a:solidFill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</a:rPr>
              <a:t>現 대학생</a:t>
            </a:r>
            <a:r>
              <a:rPr lang="en-US" altLang="ko-KR" sz="2400" b="1" dirty="0">
                <a:solidFill>
                  <a:schemeClr val="bg1"/>
                </a:solidFill>
              </a:rPr>
              <a:t>)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err="1">
                <a:solidFill>
                  <a:schemeClr val="bg1"/>
                </a:solidFill>
              </a:rPr>
              <a:t>F_Active</a:t>
            </a:r>
            <a:r>
              <a:rPr lang="en-US" altLang="ko-KR" sz="2400" b="1" dirty="0">
                <a:solidFill>
                  <a:schemeClr val="bg1"/>
                </a:solidFill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</a:rPr>
              <a:t>팀원 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Age : 21 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2018~2019 </a:t>
            </a:r>
            <a:r>
              <a:rPr lang="ko-KR" altLang="en-US" sz="2400" b="1" dirty="0">
                <a:solidFill>
                  <a:schemeClr val="bg1"/>
                </a:solidFill>
              </a:rPr>
              <a:t>정보보호 학회</a:t>
            </a:r>
            <a:r>
              <a:rPr lang="en-US" altLang="ko-KR" sz="2400" b="1" dirty="0">
                <a:solidFill>
                  <a:schemeClr val="bg1"/>
                </a:solidFill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</a:rPr>
              <a:t>동계</a:t>
            </a:r>
            <a:r>
              <a:rPr lang="en-US" altLang="ko-KR" sz="2400" b="1" dirty="0">
                <a:solidFill>
                  <a:schemeClr val="bg1"/>
                </a:solidFill>
              </a:rPr>
              <a:t>)</a:t>
            </a:r>
            <a:r>
              <a:rPr lang="ko-KR" altLang="en-US" sz="2400" b="1" dirty="0">
                <a:solidFill>
                  <a:schemeClr val="bg1"/>
                </a:solidFill>
              </a:rPr>
              <a:t> 논문 투고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730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B2CCE-08FE-428D-90D0-4C9ECAF2C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2220494"/>
            <a:ext cx="5734050" cy="4210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A3DD38-88B5-4CBB-B10C-8988A6B9A4DB}"/>
              </a:ext>
            </a:extLst>
          </p:cNvPr>
          <p:cNvSpPr txBox="1"/>
          <p:nvPr/>
        </p:nvSpPr>
        <p:spPr>
          <a:xfrm>
            <a:off x="361950" y="1374347"/>
            <a:ext cx="10193480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ADVAPI32.DLL</a:t>
            </a:r>
            <a:endParaRPr lang="ko-KR" altLang="en-US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CreateServiceA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서비스 오브젝트를 작성하여 지정된 서비스 제어 관리자 데이터베이스에 추가</a:t>
            </a:r>
            <a:endParaRPr lang="ko-KR" altLang="en-US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2518F6-6C4A-4DAC-BE77-883B11B53989}"/>
              </a:ext>
            </a:extLst>
          </p:cNvPr>
          <p:cNvSpPr/>
          <p:nvPr/>
        </p:nvSpPr>
        <p:spPr>
          <a:xfrm>
            <a:off x="3059084" y="2759825"/>
            <a:ext cx="1712421" cy="2327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B95F158-121C-4AE5-BE4E-A48D2F4C24B5}"/>
              </a:ext>
            </a:extLst>
          </p:cNvPr>
          <p:cNvCxnSpPr>
            <a:stCxn id="7" idx="2"/>
            <a:endCxn id="3" idx="0"/>
          </p:cNvCxnSpPr>
          <p:nvPr/>
        </p:nvCxnSpPr>
        <p:spPr>
          <a:xfrm flipH="1">
            <a:off x="3915295" y="2020678"/>
            <a:ext cx="1543395" cy="7391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346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93A53AA-116E-4761-967F-5B2A980FA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2577390"/>
            <a:ext cx="7961607" cy="309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A3DD38-88B5-4CBB-B10C-8988A6B9A4DB}"/>
              </a:ext>
            </a:extLst>
          </p:cNvPr>
          <p:cNvSpPr txBox="1"/>
          <p:nvPr/>
        </p:nvSpPr>
        <p:spPr>
          <a:xfrm>
            <a:off x="361950" y="1374347"/>
            <a:ext cx="10193480" cy="95410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WININET.DLL</a:t>
            </a:r>
            <a:endParaRPr lang="ko-KR" altLang="en-US" sz="20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InternetOpenUrlA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: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 FTP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또는 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HTTP URL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로 지정된 자원을 연다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b="1" i="0" dirty="0" err="1">
                <a:solidFill>
                  <a:schemeClr val="bg1"/>
                </a:solidFill>
                <a:effectLst/>
                <a:latin typeface="Noto Sans Demilight"/>
              </a:rPr>
              <a:t>InternetOpenA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: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응용 프로그램의 </a:t>
            </a:r>
            <a:r>
              <a:rPr lang="en-US" altLang="ko-KR" i="0" dirty="0" err="1">
                <a:solidFill>
                  <a:schemeClr val="bg1"/>
                </a:solidFill>
                <a:effectLst/>
                <a:latin typeface="Noto Sans Demilight"/>
              </a:rPr>
              <a:t>WinINet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기능 사용을 초기화</a:t>
            </a:r>
            <a:endParaRPr lang="ko-KR" altLang="en-US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2518F6-6C4A-4DAC-BE77-883B11B53989}"/>
              </a:ext>
            </a:extLst>
          </p:cNvPr>
          <p:cNvSpPr/>
          <p:nvPr/>
        </p:nvSpPr>
        <p:spPr>
          <a:xfrm>
            <a:off x="4231179" y="3429001"/>
            <a:ext cx="1712421" cy="1870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B95F158-121C-4AE5-BE4E-A48D2F4C24B5}"/>
              </a:ext>
            </a:extLst>
          </p:cNvPr>
          <p:cNvCxnSpPr>
            <a:cxnSpLocks/>
            <a:stCxn id="7" idx="2"/>
            <a:endCxn id="3" idx="0"/>
          </p:cNvCxnSpPr>
          <p:nvPr/>
        </p:nvCxnSpPr>
        <p:spPr>
          <a:xfrm flipH="1">
            <a:off x="5087390" y="2328454"/>
            <a:ext cx="371300" cy="11005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5856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40CC850-F386-471E-B8B1-D6340256E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295400"/>
            <a:ext cx="9267825" cy="524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473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E6F374C-0420-4C40-876A-3BFB534A318A}"/>
              </a:ext>
            </a:extLst>
          </p:cNvPr>
          <p:cNvSpPr/>
          <p:nvPr/>
        </p:nvSpPr>
        <p:spPr>
          <a:xfrm>
            <a:off x="312342" y="314325"/>
            <a:ext cx="2389294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Lab01-02.exe  </a:t>
            </a:r>
            <a:endParaRPr lang="ko-KR" altLang="en-US" sz="28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40CC850-F386-471E-B8B1-D6340256E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2" y="1295400"/>
            <a:ext cx="9267825" cy="524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314F70-6443-42D9-9180-337B87F2F62E}"/>
              </a:ext>
            </a:extLst>
          </p:cNvPr>
          <p:cNvSpPr txBox="1"/>
          <p:nvPr/>
        </p:nvSpPr>
        <p:spPr>
          <a:xfrm>
            <a:off x="2120518" y="2657224"/>
            <a:ext cx="9759140" cy="2031325"/>
          </a:xfrm>
          <a:prstGeom prst="rect">
            <a:avLst/>
          </a:prstGeom>
          <a:solidFill>
            <a:schemeClr val="tx1">
              <a:alpha val="56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API 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함수 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list</a:t>
            </a:r>
            <a:r>
              <a:rPr lang="ko-KR" altLang="en-US" b="1" i="0" dirty="0">
                <a:solidFill>
                  <a:schemeClr val="bg1"/>
                </a:solidFill>
                <a:effectLst/>
                <a:latin typeface="Noto Sans Demilight"/>
              </a:rPr>
              <a:t>를 확인할 수 있다</a:t>
            </a:r>
            <a:r>
              <a:rPr lang="en-US" altLang="ko-KR" b="1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en-US" altLang="ko-KR" b="1" dirty="0">
              <a:solidFill>
                <a:schemeClr val="bg1"/>
              </a:solidFill>
              <a:latin typeface="Noto Sans KR"/>
            </a:endParaRPr>
          </a:p>
          <a:p>
            <a:pPr algn="l"/>
            <a:endParaRPr lang="en-US" altLang="ko-KR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 API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함수를 사용하면서 필요한 파라미터라고 예측할 수 있다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. </a:t>
            </a:r>
          </a:p>
          <a:p>
            <a:pPr algn="l"/>
            <a:endParaRPr lang="en-US" altLang="ko-KR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en-US" altLang="ko-KR" i="0" dirty="0" err="1">
                <a:solidFill>
                  <a:schemeClr val="bg1"/>
                </a:solidFill>
                <a:effectLst/>
                <a:latin typeface="Noto Sans Demilight"/>
              </a:rPr>
              <a:t>MalService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, </a:t>
            </a:r>
            <a:r>
              <a:rPr lang="en-US" altLang="ko-KR" i="0" dirty="0" err="1">
                <a:solidFill>
                  <a:schemeClr val="bg1"/>
                </a:solidFill>
                <a:effectLst/>
                <a:latin typeface="Noto Sans Demilight"/>
              </a:rPr>
              <a:t>Malservice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라는 인터넷 서비스 프로그램을 실행시킬 가능성이 있다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. URL 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http://www.malwareanalysisbook.com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을 가지고 접속하거나 어떤 일을  수행할 것으로 예측</a:t>
            </a:r>
            <a:endParaRPr lang="en-US" altLang="ko-KR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Internet Explorer 8.0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을 보았을 때</a:t>
            </a:r>
            <a:r>
              <a:rPr lang="en-US" altLang="ko-KR" i="0" dirty="0">
                <a:solidFill>
                  <a:schemeClr val="bg1"/>
                </a:solidFill>
                <a:effectLst/>
                <a:latin typeface="Noto Sans Demilight"/>
              </a:rPr>
              <a:t>, Explorer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Noto Sans Demilight"/>
              </a:rPr>
              <a:t>을 띄우거나 이 창에서 악의적인 일을 할 것이라고 예측</a:t>
            </a:r>
            <a:endParaRPr lang="ko-KR" altLang="en-US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AB7AE3-8E25-40DD-B129-B5406953FD6F}"/>
              </a:ext>
            </a:extLst>
          </p:cNvPr>
          <p:cNvSpPr txBox="1"/>
          <p:nvPr/>
        </p:nvSpPr>
        <p:spPr>
          <a:xfrm>
            <a:off x="2120518" y="4909973"/>
            <a:ext cx="9759140" cy="923330"/>
          </a:xfrm>
          <a:prstGeom prst="rect">
            <a:avLst/>
          </a:prstGeom>
          <a:solidFill>
            <a:schemeClr val="tx1">
              <a:alpha val="56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모든 예측을 보았을 때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, Lab01-02.exe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파일은 악성코드로 의심이 되면서 패킹이 되어 있고 </a:t>
            </a:r>
            <a:endParaRPr lang="en-US" altLang="ko-KR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ko-KR" altLang="en-US" b="0" i="0" dirty="0" err="1">
                <a:solidFill>
                  <a:schemeClr val="bg1"/>
                </a:solidFill>
                <a:effectLst/>
                <a:latin typeface="Noto Sans Demilight"/>
              </a:rPr>
              <a:t>언패킹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 해서 분석을 해본 결과 시스템상에서 서비스를 띄워주며 특정 사이트에 접속하는 </a:t>
            </a:r>
            <a:endParaRPr lang="en-US" altLang="ko-KR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ko-KR" altLang="en-US" b="0" i="0" dirty="0">
                <a:solidFill>
                  <a:schemeClr val="bg1"/>
                </a:solidFill>
                <a:effectLst/>
                <a:latin typeface="Noto Sans Demilight"/>
              </a:rPr>
              <a:t>악성코드로 판단할 수 있다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Noto Sans Demilight"/>
              </a:rPr>
              <a:t>.</a:t>
            </a:r>
            <a:endParaRPr lang="ko-KR" altLang="en-US" i="0" dirty="0">
              <a:solidFill>
                <a:schemeClr val="bg1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6798492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2421C4-D152-4FCD-8340-D52E8222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225129"/>
            <a:ext cx="8268481" cy="42354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보고서를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39816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82421C4-D152-4FCD-8340-D52E8222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225129"/>
            <a:ext cx="8268481" cy="423541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A6A6F3F-084D-47AB-A756-6B493F1BA120}"/>
              </a:ext>
            </a:extLst>
          </p:cNvPr>
          <p:cNvSpPr/>
          <p:nvPr/>
        </p:nvSpPr>
        <p:spPr>
          <a:xfrm>
            <a:off x="4854633" y="2335876"/>
            <a:ext cx="6691745" cy="1197033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0D22F4-CE8A-4E1E-837D-06F9ABFC20F3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보고서를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17766-72BA-4464-BBE2-CFB2F3B1B495}"/>
              </a:ext>
            </a:extLst>
          </p:cNvPr>
          <p:cNvSpPr txBox="1"/>
          <p:nvPr/>
        </p:nvSpPr>
        <p:spPr>
          <a:xfrm>
            <a:off x="5062451" y="2580449"/>
            <a:ext cx="66917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i="0" dirty="0">
                <a:solidFill>
                  <a:schemeClr val="bg1"/>
                </a:solidFill>
                <a:effectLst/>
                <a:latin typeface="Noto Sans Demilight"/>
              </a:rPr>
              <a:t>Trojan, packer</a:t>
            </a:r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가 있는 것을 봐서는 패킹이 되어있을 확률 </a:t>
            </a:r>
            <a:endParaRPr lang="en-US" altLang="ko-KR" sz="2000" b="1" dirty="0">
              <a:solidFill>
                <a:schemeClr val="bg1"/>
              </a:solidFill>
              <a:latin typeface="Noto Sans Demilight"/>
            </a:endParaRPr>
          </a:p>
          <a:p>
            <a:r>
              <a:rPr lang="ko-KR" altLang="en-US" sz="2000" b="1" i="0" dirty="0">
                <a:solidFill>
                  <a:schemeClr val="bg1"/>
                </a:solidFill>
                <a:effectLst/>
                <a:latin typeface="Noto Sans Demilight"/>
              </a:rPr>
              <a:t>악성코드일 확률이 높음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0800C00-5AB7-4A2F-8062-F248D43F8407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439237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FA4FA-17F7-4767-B598-5BDA261D7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450180"/>
            <a:ext cx="6665974" cy="38164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477276-4144-47B4-BA53-56D04F0C2996}"/>
              </a:ext>
            </a:extLst>
          </p:cNvPr>
          <p:cNvSpPr txBox="1"/>
          <p:nvPr/>
        </p:nvSpPr>
        <p:spPr>
          <a:xfrm>
            <a:off x="312342" y="1581523"/>
            <a:ext cx="6665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패킹이나 난독화의 흔적이 있는가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 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이유는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BC289DF-532F-4465-96F5-09DC52A40D2F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2C3EB9-DC38-4494-BCCA-D32D27436A72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PEiD.exe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20635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FA4FA-17F7-4767-B598-5BDA261D7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450180"/>
            <a:ext cx="6665974" cy="381649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007288-2096-4A86-A7EE-904BEA886F9F}"/>
              </a:ext>
            </a:extLst>
          </p:cNvPr>
          <p:cNvSpPr/>
          <p:nvPr/>
        </p:nvSpPr>
        <p:spPr>
          <a:xfrm>
            <a:off x="4023359" y="3599067"/>
            <a:ext cx="7416538" cy="1752824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477276-4144-47B4-BA53-56D04F0C2996}"/>
              </a:ext>
            </a:extLst>
          </p:cNvPr>
          <p:cNvSpPr txBox="1"/>
          <p:nvPr/>
        </p:nvSpPr>
        <p:spPr>
          <a:xfrm>
            <a:off x="312342" y="1581523"/>
            <a:ext cx="6665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패킹이나 난독화의 흔적이 있는가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 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이유는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1BBCAC-68A8-4D9F-BFD7-FA55CDF255DB}"/>
              </a:ext>
            </a:extLst>
          </p:cNvPr>
          <p:cNvSpPr txBox="1"/>
          <p:nvPr/>
        </p:nvSpPr>
        <p:spPr>
          <a:xfrm>
            <a:off x="4023359" y="3706817"/>
            <a:ext cx="741653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FSG1.0 </a:t>
            </a:r>
            <a:r>
              <a:rPr lang="ko-KR" altLang="en-US" sz="2400" b="1" dirty="0">
                <a:solidFill>
                  <a:schemeClr val="bg1"/>
                </a:solidFill>
              </a:rPr>
              <a:t>버전으로 패킹이 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FSG</a:t>
            </a:r>
            <a:r>
              <a:rPr lang="ko-KR" altLang="en-US" sz="2400" b="1" dirty="0">
                <a:solidFill>
                  <a:schemeClr val="bg1"/>
                </a:solidFill>
              </a:rPr>
              <a:t>로 패킹이 되어있는 것을 </a:t>
            </a:r>
            <a:r>
              <a:rPr lang="ko-KR" altLang="en-US" sz="2400" b="1" dirty="0" err="1">
                <a:solidFill>
                  <a:schemeClr val="bg1"/>
                </a:solidFill>
              </a:rPr>
              <a:t>언패킹</a:t>
            </a:r>
            <a:r>
              <a:rPr lang="ko-KR" altLang="en-US" sz="2400" b="1" dirty="0">
                <a:solidFill>
                  <a:schemeClr val="bg1"/>
                </a:solidFill>
              </a:rPr>
              <a:t> 하기 위해 사용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tool:  </a:t>
            </a:r>
            <a:r>
              <a:rPr lang="en-US" altLang="ko-KR" sz="2400" b="1" dirty="0" err="1">
                <a:solidFill>
                  <a:schemeClr val="bg1"/>
                </a:solidFill>
              </a:rPr>
              <a:t>VMUnpacker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ED1A7EC-562D-4FEF-868A-870260DF048A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1327B-E166-49E4-9F1A-18F179E21CD1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PEiD.exe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89537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0477276-4144-47B4-BA53-56D04F0C2996}"/>
              </a:ext>
            </a:extLst>
          </p:cNvPr>
          <p:cNvSpPr txBox="1"/>
          <p:nvPr/>
        </p:nvSpPr>
        <p:spPr>
          <a:xfrm>
            <a:off x="312342" y="1581523"/>
            <a:ext cx="6665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패킹이나 난독화의 흔적이 있는가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 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이유는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859C8A-7D91-42E2-B272-31C23F3B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77" y="2322038"/>
            <a:ext cx="6714545" cy="36074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5115E9-4850-40EB-83F2-5B17B7CC05F1}"/>
              </a:ext>
            </a:extLst>
          </p:cNvPr>
          <p:cNvSpPr txBox="1"/>
          <p:nvPr/>
        </p:nvSpPr>
        <p:spPr>
          <a:xfrm>
            <a:off x="400152" y="535829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해당 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oto Sans Demilight"/>
              </a:rPr>
              <a:t>exe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파일을 </a:t>
            </a:r>
            <a:r>
              <a:rPr lang="ko-KR" altLang="en-US" sz="2400" b="1" i="0" dirty="0" err="1">
                <a:solidFill>
                  <a:srgbClr val="000000"/>
                </a:solidFill>
                <a:effectLst/>
                <a:latin typeface="Noto Sans Demilight"/>
              </a:rPr>
              <a:t>언패킹</a:t>
            </a:r>
            <a:endParaRPr lang="ko-KR" altLang="en-US" sz="24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573009-D688-433D-A588-A73BC633E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132" y="2695331"/>
            <a:ext cx="8512250" cy="818757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899F1FC-5A0B-40F2-97F0-D5344CC65E1B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D7AD50-9AAD-4F6B-9985-0EB1BCBDAF3C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VMUnpaker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4438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0477276-4144-47B4-BA53-56D04F0C2996}"/>
              </a:ext>
            </a:extLst>
          </p:cNvPr>
          <p:cNvSpPr txBox="1"/>
          <p:nvPr/>
        </p:nvSpPr>
        <p:spPr>
          <a:xfrm>
            <a:off x="312342" y="1581523"/>
            <a:ext cx="6665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패킹이나 난독화의 흔적이 있는가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 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이유는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859C8A-7D91-42E2-B272-31C23F3B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77" y="2322038"/>
            <a:ext cx="6714545" cy="36074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5115E9-4850-40EB-83F2-5B17B7CC05F1}"/>
              </a:ext>
            </a:extLst>
          </p:cNvPr>
          <p:cNvSpPr txBox="1"/>
          <p:nvPr/>
        </p:nvSpPr>
        <p:spPr>
          <a:xfrm>
            <a:off x="400152" y="535829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해당 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oto Sans Demilight"/>
              </a:rPr>
              <a:t>exe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oto Sans Demilight"/>
              </a:rPr>
              <a:t>파일을 </a:t>
            </a:r>
            <a:r>
              <a:rPr lang="ko-KR" altLang="en-US" sz="2400" b="1" i="0" dirty="0" err="1">
                <a:solidFill>
                  <a:srgbClr val="000000"/>
                </a:solidFill>
                <a:effectLst/>
                <a:latin typeface="Noto Sans Demilight"/>
              </a:rPr>
              <a:t>언패킹</a:t>
            </a:r>
            <a:endParaRPr lang="ko-KR" altLang="en-US" sz="24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573009-D688-433D-A588-A73BC633E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132" y="2695331"/>
            <a:ext cx="8512250" cy="81875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12A5816-CEB2-4580-8E58-8CE7D8002E40}"/>
              </a:ext>
            </a:extLst>
          </p:cNvPr>
          <p:cNvSpPr/>
          <p:nvPr/>
        </p:nvSpPr>
        <p:spPr>
          <a:xfrm>
            <a:off x="9115720" y="2535810"/>
            <a:ext cx="867266" cy="10746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481F9C5-1220-405D-8D39-338B92E8A43A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11EF70-C0EF-479F-84F3-9AED4BFF81E4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VMUnpaker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955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141B5A0-FB25-4518-87AA-62280C543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55" y="1120803"/>
            <a:ext cx="5537271" cy="5317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31512B-9569-4F09-A5B1-345243D55D9F}"/>
              </a:ext>
            </a:extLst>
          </p:cNvPr>
          <p:cNvSpPr txBox="1"/>
          <p:nvPr/>
        </p:nvSpPr>
        <p:spPr>
          <a:xfrm>
            <a:off x="320655" y="419223"/>
            <a:ext cx="76346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https://practicalmalwareanalysis.com/labs/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1045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0477276-4144-47B4-BA53-56D04F0C2996}"/>
              </a:ext>
            </a:extLst>
          </p:cNvPr>
          <p:cNvSpPr txBox="1"/>
          <p:nvPr/>
        </p:nvSpPr>
        <p:spPr>
          <a:xfrm>
            <a:off x="312342" y="1581523"/>
            <a:ext cx="6665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패킹이나 난독화의 흔적이 있는가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 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이유는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54F9CC-C2FC-4233-9487-D6EF66AF7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157412"/>
            <a:ext cx="7422516" cy="4252815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3ACF252-C3DB-4862-AEA5-E1BEB67DE817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832530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D301DF-2062-43E5-95E0-793917325278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6E6923-BA55-4520-B9DA-9D3C3CF0400A}"/>
              </a:ext>
            </a:extLst>
          </p:cNvPr>
          <p:cNvSpPr txBox="1"/>
          <p:nvPr/>
        </p:nvSpPr>
        <p:spPr>
          <a:xfrm>
            <a:off x="208647" y="1300922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[Lab01-03_unpacked.exe_]</a:t>
            </a:r>
            <a:endParaRPr lang="ko-KR" altLang="en-US" sz="2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9E2DF39-EF8B-4DD6-9344-8A59CA739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1898383"/>
            <a:ext cx="8974632" cy="468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580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AE0952D-48D0-4B86-9A20-97348739B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1898383"/>
            <a:ext cx="8974632" cy="46882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26DBA9-1830-451C-8B66-3EBEF9E6F361}"/>
              </a:ext>
            </a:extLst>
          </p:cNvPr>
          <p:cNvSpPr txBox="1"/>
          <p:nvPr/>
        </p:nvSpPr>
        <p:spPr>
          <a:xfrm>
            <a:off x="2311924" y="2806533"/>
            <a:ext cx="67857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/>
              <a:t>바이러스 토탈 사이트에서 </a:t>
            </a:r>
            <a:r>
              <a:rPr lang="ko-KR" altLang="en-US" sz="2000" b="1" dirty="0" err="1"/>
              <a:t>언패킹</a:t>
            </a:r>
            <a:r>
              <a:rPr lang="ko-KR" altLang="en-US" sz="2000" b="1" dirty="0"/>
              <a:t> 한 </a:t>
            </a:r>
            <a:r>
              <a:rPr lang="en-US" altLang="ko-KR" sz="2000" b="1" dirty="0"/>
              <a:t>exe</a:t>
            </a:r>
            <a:r>
              <a:rPr lang="ko-KR" altLang="en-US" sz="2000" b="1" dirty="0"/>
              <a:t>파일을 열어본 결과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악성코드로 추측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FE88129-2B3D-489E-A322-2EA07ADF5A8E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C983E1-3BAD-4DC3-980D-AB03276B5CF8}"/>
              </a:ext>
            </a:extLst>
          </p:cNvPr>
          <p:cNvSpPr txBox="1"/>
          <p:nvPr/>
        </p:nvSpPr>
        <p:spPr>
          <a:xfrm>
            <a:off x="208647" y="1300922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[Lab01-03_unpacked.exe_]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471952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8C90006-8828-4412-919E-3C1E8B273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566464"/>
            <a:ext cx="7672925" cy="40845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EE5097-B9AE-495C-928B-F7E8571B891A}"/>
              </a:ext>
            </a:extLst>
          </p:cNvPr>
          <p:cNvSpPr txBox="1"/>
          <p:nvPr/>
        </p:nvSpPr>
        <p:spPr>
          <a:xfrm>
            <a:off x="312342" y="1547332"/>
            <a:ext cx="7672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임포트를 보고 악성코드의 기능을 알아낼 수 있는가</a:t>
            </a:r>
            <a:r>
              <a:rPr lang="en-US" altLang="ko-KR" sz="2400" b="1" dirty="0">
                <a:solidFill>
                  <a:schemeClr val="bg1"/>
                </a:solidFill>
              </a:rPr>
              <a:t>? </a:t>
            </a:r>
          </a:p>
          <a:p>
            <a:r>
              <a:rPr lang="ko-KR" altLang="en-US" sz="2400" b="1" dirty="0">
                <a:solidFill>
                  <a:schemeClr val="bg1"/>
                </a:solidFill>
              </a:rPr>
              <a:t>그렇다면 어떤 임포트를 보고 알 수 있었는가</a:t>
            </a:r>
            <a:r>
              <a:rPr lang="en-US" altLang="ko-KR" sz="2400" b="1" dirty="0">
                <a:solidFill>
                  <a:schemeClr val="bg1"/>
                </a:solidFill>
              </a:rPr>
              <a:t>?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5C45DCB-51D8-4047-9C70-48FD773C6CC4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BAA418-CA95-4E47-B2EA-7696294E7777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Packing / Dependency Walker [Lab01-03.exe]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84906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8C90006-8828-4412-919E-3C1E8B273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566464"/>
            <a:ext cx="7672925" cy="40845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EE5097-B9AE-495C-928B-F7E8571B891A}"/>
              </a:ext>
            </a:extLst>
          </p:cNvPr>
          <p:cNvSpPr txBox="1"/>
          <p:nvPr/>
        </p:nvSpPr>
        <p:spPr>
          <a:xfrm>
            <a:off x="312342" y="1547332"/>
            <a:ext cx="7672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임포트를 보고 악성코드의 기능을 알아낼 수 있는가</a:t>
            </a:r>
            <a:r>
              <a:rPr lang="en-US" altLang="ko-KR" sz="2400" b="1" dirty="0">
                <a:solidFill>
                  <a:schemeClr val="bg1"/>
                </a:solidFill>
              </a:rPr>
              <a:t>? </a:t>
            </a:r>
          </a:p>
          <a:p>
            <a:r>
              <a:rPr lang="ko-KR" altLang="en-US" sz="2400" b="1" dirty="0">
                <a:solidFill>
                  <a:schemeClr val="bg1"/>
                </a:solidFill>
              </a:rPr>
              <a:t>그렇다면 어떤 임포트를 보고 알 수 있었는가</a:t>
            </a:r>
            <a:r>
              <a:rPr lang="en-US" altLang="ko-KR" sz="2400" b="1" dirty="0">
                <a:solidFill>
                  <a:schemeClr val="bg1"/>
                </a:solidFill>
              </a:rPr>
              <a:t>?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32FA5-B99B-41EB-A2E6-EB4E76AC5F05}"/>
              </a:ext>
            </a:extLst>
          </p:cNvPr>
          <p:cNvSpPr txBox="1"/>
          <p:nvPr/>
        </p:nvSpPr>
        <p:spPr>
          <a:xfrm>
            <a:off x="2371155" y="4080617"/>
            <a:ext cx="9508503" cy="2308324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KERNEL32.DLL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en-US" altLang="ko-KR" sz="2400" b="1" dirty="0" err="1">
                <a:solidFill>
                  <a:schemeClr val="bg1"/>
                </a:solidFill>
              </a:rPr>
              <a:t>LoadLibraryA</a:t>
            </a:r>
            <a:r>
              <a:rPr lang="en-US" altLang="ko-KR" sz="2400" dirty="0">
                <a:solidFill>
                  <a:schemeClr val="bg1"/>
                </a:solidFill>
              </a:rPr>
              <a:t> : </a:t>
            </a:r>
            <a:r>
              <a:rPr lang="ko-KR" altLang="en-US" sz="2400" dirty="0">
                <a:solidFill>
                  <a:schemeClr val="bg1"/>
                </a:solidFill>
              </a:rPr>
              <a:t>지정된 모듈을 호출 프로세스의 주소 공간에 로드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en-US" altLang="ko-KR" sz="2400" b="1" dirty="0" err="1">
                <a:solidFill>
                  <a:schemeClr val="bg1"/>
                </a:solidFill>
              </a:rPr>
              <a:t>GetProcAddress</a:t>
            </a:r>
            <a:r>
              <a:rPr lang="en-US" altLang="ko-KR" sz="2400" dirty="0">
                <a:solidFill>
                  <a:schemeClr val="bg1"/>
                </a:solidFill>
              </a:rPr>
              <a:t> : </a:t>
            </a:r>
            <a:r>
              <a:rPr lang="ko-KR" altLang="en-US" sz="2400" dirty="0">
                <a:solidFill>
                  <a:schemeClr val="bg1"/>
                </a:solidFill>
              </a:rPr>
              <a:t>지정된 </a:t>
            </a:r>
            <a:r>
              <a:rPr lang="en-US" altLang="ko-KR" sz="2400" dirty="0">
                <a:solidFill>
                  <a:schemeClr val="bg1"/>
                </a:solidFill>
              </a:rPr>
              <a:t>DLL (</a:t>
            </a:r>
            <a:r>
              <a:rPr lang="ko-KR" altLang="en-US" sz="2400" dirty="0">
                <a:solidFill>
                  <a:schemeClr val="bg1"/>
                </a:solidFill>
              </a:rPr>
              <a:t>동적 연결 라이브러리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r>
              <a:rPr lang="ko-KR" altLang="en-US" sz="2400" dirty="0">
                <a:solidFill>
                  <a:schemeClr val="bg1"/>
                </a:solidFill>
              </a:rPr>
              <a:t>에서 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내보낸 함수 또는 변수의 주소를 검색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</a:rPr>
              <a:t>패킹에 관련된 </a:t>
            </a:r>
            <a:r>
              <a:rPr lang="en-US" altLang="ko-KR" sz="2400" dirty="0">
                <a:solidFill>
                  <a:schemeClr val="bg1"/>
                </a:solidFill>
              </a:rPr>
              <a:t>API </a:t>
            </a:r>
            <a:r>
              <a:rPr lang="ko-KR" altLang="en-US" sz="2400" dirty="0">
                <a:solidFill>
                  <a:schemeClr val="bg1"/>
                </a:solidFill>
              </a:rPr>
              <a:t>함수이다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9E2ECF3-927F-4F4D-9BEC-FE5A8890CBEF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68E944-E03B-4269-BF15-62E466904BF8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dirty="0">
                <a:solidFill>
                  <a:schemeClr val="bg1"/>
                </a:solidFill>
                <a:latin typeface="Noto Sans Demilight"/>
              </a:rPr>
              <a:t>P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acking / Dependency Walker [Lab01-03.exe]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97494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2EE5097-B9AE-495C-928B-F7E8571B891A}"/>
              </a:ext>
            </a:extLst>
          </p:cNvPr>
          <p:cNvSpPr txBox="1"/>
          <p:nvPr/>
        </p:nvSpPr>
        <p:spPr>
          <a:xfrm>
            <a:off x="312342" y="1547332"/>
            <a:ext cx="7672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임포트를 보고 악성코드의 기능을 알아낼 수 있는가</a:t>
            </a:r>
            <a:r>
              <a:rPr lang="en-US" altLang="ko-KR" sz="2400" b="1" dirty="0">
                <a:solidFill>
                  <a:schemeClr val="bg1"/>
                </a:solidFill>
              </a:rPr>
              <a:t>? </a:t>
            </a:r>
          </a:p>
          <a:p>
            <a:r>
              <a:rPr lang="ko-KR" altLang="en-US" sz="2400" b="1" dirty="0">
                <a:solidFill>
                  <a:schemeClr val="bg1"/>
                </a:solidFill>
              </a:rPr>
              <a:t>그렇다면 어떤 임포트를 보고 알 수 있었는가</a:t>
            </a:r>
            <a:r>
              <a:rPr lang="en-US" altLang="ko-KR" sz="2400" b="1" dirty="0">
                <a:solidFill>
                  <a:schemeClr val="bg1"/>
                </a:solidFill>
              </a:rPr>
              <a:t>?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2119CA7-F2E8-4A61-BCA2-10FDE6025F4D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987217-71E7-42D0-A210-8896CD09914F}"/>
              </a:ext>
            </a:extLst>
          </p:cNvPr>
          <p:cNvSpPr txBox="1"/>
          <p:nvPr/>
        </p:nvSpPr>
        <p:spPr>
          <a:xfrm>
            <a:off x="2168164" y="591324"/>
            <a:ext cx="8898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Unpaking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 / Dependency Walker [Lab01-03_unpacked.exe_]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CE878FF-A859-4EB7-9AAC-D60BEAF63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49" y="2384232"/>
            <a:ext cx="7462297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032FA5-B99B-41EB-A2E6-EB4E76AC5F05}"/>
              </a:ext>
            </a:extLst>
          </p:cNvPr>
          <p:cNvSpPr txBox="1"/>
          <p:nvPr/>
        </p:nvSpPr>
        <p:spPr>
          <a:xfrm>
            <a:off x="2595514" y="3325306"/>
            <a:ext cx="9234537" cy="3046988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MSVCRT.DLL</a:t>
            </a:r>
            <a:endParaRPr lang="ko-KR" altLang="en-US" sz="24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OLEAUT32.DLL</a:t>
            </a:r>
            <a:endParaRPr lang="ko-KR" altLang="en-US" sz="24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OLE32.DLL</a:t>
            </a:r>
            <a:endParaRPr lang="ko-KR" altLang="en-US" sz="2400" b="1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OleInitialize</a:t>
            </a:r>
            <a:endParaRPr lang="ko-KR" altLang="en-US" sz="2400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CoCreateInstance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: </a:t>
            </a:r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지정된 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CLSID</a:t>
            </a:r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와 관련된 </a:t>
            </a:r>
            <a:endParaRPr lang="en-US" altLang="ko-KR" sz="2400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algn="l"/>
            <a:r>
              <a:rPr lang="en-US" altLang="ko-KR" sz="2400" dirty="0">
                <a:solidFill>
                  <a:schemeClr val="bg1"/>
                </a:solidFill>
                <a:latin typeface="Noto Sans Demilight"/>
              </a:rPr>
              <a:t>     </a:t>
            </a:r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클래스의 초기화되지 않은 단일 객체생성</a:t>
            </a:r>
            <a:endParaRPr lang="en-US" altLang="ko-KR" sz="2400" b="0" i="0" dirty="0">
              <a:solidFill>
                <a:schemeClr val="bg1"/>
              </a:solidFill>
              <a:effectLst/>
              <a:latin typeface="Noto Sans Demilight"/>
            </a:endParaRPr>
          </a:p>
          <a:p>
            <a:pPr marL="342900" indent="-342900" algn="l">
              <a:buFontTx/>
              <a:buChar char="-"/>
            </a:pPr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로컬 시스템에서 하나의 객체만 만들려면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CoCreateInstance</a:t>
            </a:r>
            <a:r>
              <a:rPr lang="ko-KR" altLang="en-US" sz="2400" b="0" i="0" dirty="0">
                <a:solidFill>
                  <a:schemeClr val="bg1"/>
                </a:solidFill>
                <a:effectLst/>
                <a:latin typeface="Noto Sans Demilight"/>
              </a:rPr>
              <a:t>를 호출</a:t>
            </a:r>
            <a:endParaRPr lang="ko-KR" altLang="en-US" sz="2400" b="0" i="0" dirty="0">
              <a:solidFill>
                <a:schemeClr val="bg1"/>
              </a:solidFill>
              <a:effectLst/>
              <a:latin typeface="Noto Sans KR"/>
            </a:endParaRPr>
          </a:p>
          <a:p>
            <a:pPr algn="l"/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OleUninitialize</a:t>
            </a:r>
            <a:endParaRPr lang="ko-KR" altLang="en-US" sz="2400" b="0" i="0" dirty="0">
              <a:solidFill>
                <a:schemeClr val="bg1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7320117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781E8B1C-63D6-4FC8-96DD-19A81C3BF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49" y="2384232"/>
            <a:ext cx="7462297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EE5097-B9AE-495C-928B-F7E8571B891A}"/>
              </a:ext>
            </a:extLst>
          </p:cNvPr>
          <p:cNvSpPr txBox="1"/>
          <p:nvPr/>
        </p:nvSpPr>
        <p:spPr>
          <a:xfrm>
            <a:off x="312342" y="1547332"/>
            <a:ext cx="7672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임포트를 보고 악성코드의 기능을 알아낼 수 있는가</a:t>
            </a:r>
            <a:r>
              <a:rPr lang="en-US" altLang="ko-KR" sz="2400" b="1" dirty="0">
                <a:solidFill>
                  <a:schemeClr val="bg1"/>
                </a:solidFill>
              </a:rPr>
              <a:t>? </a:t>
            </a:r>
          </a:p>
          <a:p>
            <a:r>
              <a:rPr lang="ko-KR" altLang="en-US" sz="2400" b="1" dirty="0">
                <a:solidFill>
                  <a:schemeClr val="bg1"/>
                </a:solidFill>
              </a:rPr>
              <a:t>그렇다면 어떤 임포트를 보고 알 수 있었는가</a:t>
            </a:r>
            <a:r>
              <a:rPr lang="en-US" altLang="ko-KR" sz="2400" b="1" dirty="0">
                <a:solidFill>
                  <a:schemeClr val="bg1"/>
                </a:solidFill>
              </a:rPr>
              <a:t>?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32FA5-B99B-41EB-A2E6-EB4E76AC5F05}"/>
              </a:ext>
            </a:extLst>
          </p:cNvPr>
          <p:cNvSpPr txBox="1"/>
          <p:nvPr/>
        </p:nvSpPr>
        <p:spPr>
          <a:xfrm>
            <a:off x="4895654" y="3776295"/>
            <a:ext cx="6802421" cy="461665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>
            <a:spAutoFit/>
          </a:bodyPr>
          <a:lstStyle/>
          <a:p>
            <a:pPr algn="l"/>
            <a:endParaRPr lang="ko-KR" altLang="en-US" sz="2400" b="1" i="0" dirty="0">
              <a:solidFill>
                <a:schemeClr val="bg1"/>
              </a:solidFill>
              <a:effectLst/>
              <a:latin typeface="Noto Sans K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ECFCC0-7DA1-4F1B-B899-76BFDAF30B77}"/>
              </a:ext>
            </a:extLst>
          </p:cNvPr>
          <p:cNvSpPr txBox="1"/>
          <p:nvPr/>
        </p:nvSpPr>
        <p:spPr>
          <a:xfrm>
            <a:off x="4895654" y="3825786"/>
            <a:ext cx="66616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i="0" dirty="0">
                <a:solidFill>
                  <a:schemeClr val="accent4"/>
                </a:solidFill>
                <a:effectLst/>
                <a:latin typeface="Noto Sans Demilight"/>
              </a:rPr>
              <a:t>인스턴스를 생성하고 그것과 관련하여 작업을 한다고 추측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7CFFD49-D101-4970-A5E0-4FBF092C7C32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AFEAE7-8854-415D-99E9-3407D6724696}"/>
              </a:ext>
            </a:extLst>
          </p:cNvPr>
          <p:cNvSpPr txBox="1"/>
          <p:nvPr/>
        </p:nvSpPr>
        <p:spPr>
          <a:xfrm>
            <a:off x="2168164" y="591324"/>
            <a:ext cx="8898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Unpaking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 / Dependency Walker [Lab01-03_unpacked.exe_]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6628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0B9B7FA-EBD5-4E18-B26B-E1C61360F346}"/>
              </a:ext>
            </a:extLst>
          </p:cNvPr>
          <p:cNvSpPr txBox="1"/>
          <p:nvPr/>
        </p:nvSpPr>
        <p:spPr>
          <a:xfrm>
            <a:off x="312342" y="1543341"/>
            <a:ext cx="104354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감염된 장비에서 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 악성코드를 발견하기 위해 사용한 네트워크 기반의 증거는 무엇인가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DE7971-EC8C-47E6-BF30-8255F9734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46" y="2505271"/>
            <a:ext cx="8056551" cy="4065525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5B6A858-B3E7-4BDB-9B7E-768D3A881F80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1CB01A-DBA7-473E-B988-2B03A2A6779A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dirty="0">
                <a:solidFill>
                  <a:schemeClr val="bg1"/>
                </a:solidFill>
                <a:latin typeface="Noto Sans Demilight"/>
              </a:rPr>
              <a:t>P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acking / [Lab01-03.exe]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43158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0B9B7FA-EBD5-4E18-B26B-E1C61360F346}"/>
              </a:ext>
            </a:extLst>
          </p:cNvPr>
          <p:cNvSpPr txBox="1"/>
          <p:nvPr/>
        </p:nvSpPr>
        <p:spPr>
          <a:xfrm>
            <a:off x="312342" y="1543341"/>
            <a:ext cx="104354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감염된 장비에서 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 악성코드를 발견하기 위해 사용한 네트워크 기반의 증거는 무엇인가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DE7971-EC8C-47E6-BF30-8255F9734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46" y="2505271"/>
            <a:ext cx="8056551" cy="40655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9BE8683-C9DA-4844-B2E2-B803861E0C03}"/>
              </a:ext>
            </a:extLst>
          </p:cNvPr>
          <p:cNvSpPr/>
          <p:nvPr/>
        </p:nvSpPr>
        <p:spPr>
          <a:xfrm>
            <a:off x="418146" y="3429000"/>
            <a:ext cx="1627470" cy="31417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0D8B4F5-32AC-492B-83A1-58EF7B9AE6D8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0E0DB-509C-4F1B-B73D-D60AFAA17CF5}"/>
              </a:ext>
            </a:extLst>
          </p:cNvPr>
          <p:cNvSpPr txBox="1"/>
          <p:nvPr/>
        </p:nvSpPr>
        <p:spPr>
          <a:xfrm>
            <a:off x="2168165" y="59132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dirty="0">
                <a:solidFill>
                  <a:schemeClr val="bg1"/>
                </a:solidFill>
                <a:latin typeface="Noto Sans Demilight"/>
              </a:rPr>
              <a:t>P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acking / Dependency Walker [Lab01-03.exe]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0391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0B9B7FA-EBD5-4E18-B26B-E1C61360F346}"/>
              </a:ext>
            </a:extLst>
          </p:cNvPr>
          <p:cNvSpPr txBox="1"/>
          <p:nvPr/>
        </p:nvSpPr>
        <p:spPr>
          <a:xfrm>
            <a:off x="312342" y="1543341"/>
            <a:ext cx="104354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감염된 장비에서 </a:t>
            </a:r>
            <a:endParaRPr lang="en-US" altLang="ko-KR" sz="2400" b="1" i="0" dirty="0">
              <a:solidFill>
                <a:schemeClr val="bg1"/>
              </a:solidFill>
              <a:effectLst/>
              <a:latin typeface="Noto Sans Demilight"/>
            </a:endParaRP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이 악성코드를 발견하기 위해 사용한 네트워크 기반의 증거는 무엇인가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C6BCD5-422F-4AA1-8A55-0F30C293BC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78"/>
          <a:stretch/>
        </p:blipFill>
        <p:spPr>
          <a:xfrm>
            <a:off x="312342" y="2374338"/>
            <a:ext cx="3815972" cy="41433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12DFDF-3B3D-4DC7-B7A6-24BE40967869}"/>
              </a:ext>
            </a:extLst>
          </p:cNvPr>
          <p:cNvSpPr txBox="1"/>
          <p:nvPr/>
        </p:nvSpPr>
        <p:spPr>
          <a:xfrm>
            <a:off x="703867" y="3360278"/>
            <a:ext cx="11104775" cy="2246769"/>
          </a:xfrm>
          <a:prstGeom prst="rect">
            <a:avLst/>
          </a:prstGeom>
          <a:solidFill>
            <a:schemeClr val="tx1">
              <a:alpha val="4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</a:rPr>
              <a:t>이 악성코드가 특정 사이트를 접속하거나 이곳에 있는 정보를 가지고 악의적인 작업을 할 것이라고 추측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또한 관련 네트워크 작업을 할 것이라고 추측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[Lab01-03.exe] </a:t>
            </a:r>
            <a:r>
              <a:rPr lang="ko-KR" altLang="en-US" sz="2000" dirty="0">
                <a:solidFill>
                  <a:schemeClr val="bg1"/>
                </a:solidFill>
              </a:rPr>
              <a:t>파일도 악성코드라고 추측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패킹이 되어있어서 </a:t>
            </a:r>
            <a:r>
              <a:rPr lang="ko-KR" altLang="en-US" sz="2000" dirty="0" err="1">
                <a:solidFill>
                  <a:schemeClr val="bg1"/>
                </a:solidFill>
              </a:rPr>
              <a:t>언패킹을</a:t>
            </a:r>
            <a:r>
              <a:rPr lang="ko-KR" altLang="en-US" sz="2000" dirty="0">
                <a:solidFill>
                  <a:schemeClr val="bg1"/>
                </a:solidFill>
              </a:rPr>
              <a:t> 하였을 때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해당 정보를 찾을 수 있었다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의심스러운 </a:t>
            </a:r>
            <a:r>
              <a:rPr lang="en-US" altLang="ko-KR" sz="2000" dirty="0">
                <a:solidFill>
                  <a:schemeClr val="bg1"/>
                </a:solidFill>
              </a:rPr>
              <a:t>URL</a:t>
            </a:r>
            <a:r>
              <a:rPr lang="ko-KR" altLang="en-US" sz="2000" dirty="0">
                <a:solidFill>
                  <a:schemeClr val="bg1"/>
                </a:solidFill>
              </a:rPr>
              <a:t>이 </a:t>
            </a:r>
            <a:r>
              <a:rPr lang="en-US" altLang="ko-KR" sz="2000" dirty="0">
                <a:solidFill>
                  <a:schemeClr val="bg1"/>
                </a:solidFill>
              </a:rPr>
              <a:t>strings</a:t>
            </a:r>
            <a:r>
              <a:rPr lang="ko-KR" altLang="en-US" sz="2000" dirty="0">
                <a:solidFill>
                  <a:schemeClr val="bg1"/>
                </a:solidFill>
              </a:rPr>
              <a:t>에 포함이 되는 것을 보아 해당 사이트에 접속하거나 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그곳에 있는 정보를 가지고 악의적인 작업을 할 것이라고 예상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2F58A23-0B7B-45DB-9ECC-3FF312A2F15F}"/>
              </a:ext>
            </a:extLst>
          </p:cNvPr>
          <p:cNvSpPr/>
          <p:nvPr/>
        </p:nvSpPr>
        <p:spPr>
          <a:xfrm>
            <a:off x="312342" y="314325"/>
            <a:ext cx="1855823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Lab03.exe  </a:t>
            </a:r>
            <a:endParaRPr lang="ko-KR" alt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AA5E4F-B3E8-4F83-83BE-27833F97AA75}"/>
              </a:ext>
            </a:extLst>
          </p:cNvPr>
          <p:cNvSpPr txBox="1"/>
          <p:nvPr/>
        </p:nvSpPr>
        <p:spPr>
          <a:xfrm>
            <a:off x="2168164" y="591324"/>
            <a:ext cx="8898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- </a:t>
            </a:r>
            <a:r>
              <a:rPr lang="en-US" altLang="ko-KR" sz="2400" b="0" i="0" dirty="0" err="1">
                <a:solidFill>
                  <a:schemeClr val="bg1"/>
                </a:solidFill>
                <a:effectLst/>
                <a:latin typeface="Noto Sans Demilight"/>
              </a:rPr>
              <a:t>Unpaking</a:t>
            </a:r>
            <a:r>
              <a:rPr lang="en-US" altLang="ko-KR" sz="2400" b="0" i="0" dirty="0">
                <a:solidFill>
                  <a:schemeClr val="bg1"/>
                </a:solidFill>
                <a:effectLst/>
                <a:latin typeface="Noto Sans Demilight"/>
              </a:rPr>
              <a:t> / [Lab01-03_unpacked.exe_]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05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141B5A0-FB25-4518-87AA-62280C543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55" y="1120803"/>
            <a:ext cx="5537271" cy="5317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31512B-9569-4F09-A5B1-345243D55D9F}"/>
              </a:ext>
            </a:extLst>
          </p:cNvPr>
          <p:cNvSpPr txBox="1"/>
          <p:nvPr/>
        </p:nvSpPr>
        <p:spPr>
          <a:xfrm>
            <a:off x="320655" y="419223"/>
            <a:ext cx="76346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https://practicalmalwareanalysis.com/labs/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BE9819E-832B-4AA2-AF55-9069673C23B0}"/>
              </a:ext>
            </a:extLst>
          </p:cNvPr>
          <p:cNvGrpSpPr/>
          <p:nvPr/>
        </p:nvGrpSpPr>
        <p:grpSpPr>
          <a:xfrm>
            <a:off x="6162116" y="1918824"/>
            <a:ext cx="5076691" cy="3849305"/>
            <a:chOff x="6023186" y="499336"/>
            <a:chExt cx="5076691" cy="3849305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B76C6BE1-D5CF-4928-A550-688202C7A228}"/>
                </a:ext>
              </a:extLst>
            </p:cNvPr>
            <p:cNvSpPr/>
            <p:nvPr/>
          </p:nvSpPr>
          <p:spPr>
            <a:xfrm>
              <a:off x="6023186" y="499336"/>
              <a:ext cx="5076691" cy="860206"/>
            </a:xfrm>
            <a:prstGeom prst="roundRect">
              <a:avLst>
                <a:gd name="adj" fmla="val 7809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Lab01-01.exe / Lab01-01.dll  </a:t>
              </a:r>
              <a:endParaRPr lang="ko-KR" altLang="en-US" sz="2800" dirty="0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EC43BDF4-FF5E-453D-BDEC-830223788D45}"/>
                </a:ext>
              </a:extLst>
            </p:cNvPr>
            <p:cNvSpPr/>
            <p:nvPr/>
          </p:nvSpPr>
          <p:spPr>
            <a:xfrm>
              <a:off x="6023186" y="1947327"/>
              <a:ext cx="5076690" cy="860206"/>
            </a:xfrm>
            <a:prstGeom prst="roundRect">
              <a:avLst>
                <a:gd name="adj" fmla="val 7809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Lab01-02.exe  </a:t>
              </a:r>
              <a:endParaRPr lang="ko-KR" altLang="en-US" sz="2800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19D333A-65C4-4ABE-91D7-E57DDA7FDCE3}"/>
                </a:ext>
              </a:extLst>
            </p:cNvPr>
            <p:cNvSpPr/>
            <p:nvPr/>
          </p:nvSpPr>
          <p:spPr>
            <a:xfrm>
              <a:off x="6023186" y="3488435"/>
              <a:ext cx="5076690" cy="860206"/>
            </a:xfrm>
            <a:prstGeom prst="roundRect">
              <a:avLst>
                <a:gd name="adj" fmla="val 7809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Lab01-03.exe  </a:t>
              </a:r>
              <a:endParaRPr lang="ko-KR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957671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96B761B-9E33-434A-8A82-75F27331DBD3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보고서를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76B293-3443-45B4-AB55-CF7F69D547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5"/>
          <a:stretch/>
        </p:blipFill>
        <p:spPr bwMode="auto">
          <a:xfrm>
            <a:off x="312342" y="2171156"/>
            <a:ext cx="7243927" cy="415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37A4BE-E87A-412B-AB0D-1D89D6590D18}"/>
              </a:ext>
            </a:extLst>
          </p:cNvPr>
          <p:cNvSpPr txBox="1"/>
          <p:nvPr/>
        </p:nvSpPr>
        <p:spPr>
          <a:xfrm>
            <a:off x="1120140" y="4408116"/>
            <a:ext cx="609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/>
              <a:t>69</a:t>
            </a:r>
            <a:r>
              <a:rPr lang="ko-KR" altLang="en-US" sz="2400" b="1" dirty="0"/>
              <a:t>개 엔진 중에서 </a:t>
            </a:r>
            <a:r>
              <a:rPr lang="en-US" altLang="ko-KR" sz="2400" b="1" dirty="0"/>
              <a:t>41</a:t>
            </a:r>
            <a:r>
              <a:rPr lang="ko-KR" altLang="en-US" sz="2400" b="1" dirty="0"/>
              <a:t>개가 악성코드로 탐지</a:t>
            </a:r>
          </a:p>
        </p:txBody>
      </p:sp>
    </p:spTree>
    <p:extLst>
      <p:ext uri="{BB962C8B-B14F-4D97-AF65-F5344CB8AC3E}">
        <p14:creationId xmlns:p14="http://schemas.microsoft.com/office/powerpoint/2010/main" val="153180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보고서를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3ED1AA6-2600-498F-9475-DE864756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171156"/>
            <a:ext cx="8896350" cy="3933825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7586352-79D3-4CA0-86F8-CD3410A94A46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16650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6357A38-DB83-43A8-9279-5519E3E06786}"/>
              </a:ext>
            </a:extLst>
          </p:cNvPr>
          <p:cNvSpPr txBox="1"/>
          <p:nvPr/>
        </p:nvSpPr>
        <p:spPr>
          <a:xfrm>
            <a:off x="312342" y="1442011"/>
            <a:ext cx="11441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 err="1">
                <a:solidFill>
                  <a:schemeClr val="bg1"/>
                </a:solidFill>
                <a:effectLst/>
                <a:latin typeface="Noto Sans Demilight"/>
              </a:rPr>
              <a:t>Virustotal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에 업로드하고 보고서를 확인 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–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기존의 안티 바이러스가 </a:t>
            </a:r>
            <a:r>
              <a:rPr lang="ko-KR" altLang="en-US" sz="2400" b="1" i="0" dirty="0" err="1">
                <a:solidFill>
                  <a:schemeClr val="bg1"/>
                </a:solidFill>
                <a:effectLst/>
                <a:latin typeface="Noto Sans Demilight"/>
              </a:rPr>
              <a:t>정의한것과</a:t>
            </a:r>
            <a:r>
              <a:rPr lang="ko-KR" altLang="en-US" sz="2400" b="1" i="0" dirty="0">
                <a:solidFill>
                  <a:schemeClr val="bg1"/>
                </a:solidFill>
                <a:effectLst/>
                <a:latin typeface="Noto Sans Demilight"/>
              </a:rPr>
              <a:t> 일치</a:t>
            </a:r>
            <a:r>
              <a:rPr lang="en-US" altLang="ko-KR" sz="2400" b="1" i="0" dirty="0">
                <a:solidFill>
                  <a:schemeClr val="bg1"/>
                </a:solidFill>
                <a:effectLst/>
                <a:latin typeface="Noto Sans Demilight"/>
              </a:rPr>
              <a:t>?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3ED1AA6-2600-498F-9475-DE864756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42" y="2171156"/>
            <a:ext cx="8896350" cy="393382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DE544F9-8F6A-4C78-B8DA-F2D67770852D}"/>
              </a:ext>
            </a:extLst>
          </p:cNvPr>
          <p:cNvSpPr/>
          <p:nvPr/>
        </p:nvSpPr>
        <p:spPr>
          <a:xfrm>
            <a:off x="4879571" y="3429000"/>
            <a:ext cx="2726574" cy="150044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6AAB61D-E375-46AD-9E0D-9FEF3C523FCC}"/>
              </a:ext>
            </a:extLst>
          </p:cNvPr>
          <p:cNvSpPr/>
          <p:nvPr/>
        </p:nvSpPr>
        <p:spPr>
          <a:xfrm>
            <a:off x="312342" y="314325"/>
            <a:ext cx="2489047" cy="860206"/>
          </a:xfrm>
          <a:prstGeom prst="roundRect">
            <a:avLst>
              <a:gd name="adj" fmla="val 780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Lab01-01.exe 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8014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1357</Words>
  <Application>Microsoft Office PowerPoint</Application>
  <PresentationFormat>와이드스크린</PresentationFormat>
  <Paragraphs>220</Paragraphs>
  <Slides>59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4" baseType="lpstr">
      <vt:lpstr>Noto Sans Demilight</vt:lpstr>
      <vt:lpstr>Noto Sans KR</vt:lpstr>
      <vt:lpstr>맑은 고딕</vt:lpstr>
      <vt:lpstr>Arial</vt:lpstr>
      <vt:lpstr>Office 테마</vt:lpstr>
      <vt:lpstr>Practical  Malware  Analysis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Malware Analysis</dc:title>
  <dc:creator>타 마마</dc:creator>
  <cp:lastModifiedBy>타 마마</cp:lastModifiedBy>
  <cp:revision>47</cp:revision>
  <dcterms:created xsi:type="dcterms:W3CDTF">2021-06-25T16:00:57Z</dcterms:created>
  <dcterms:modified xsi:type="dcterms:W3CDTF">2021-06-30T09:18:54Z</dcterms:modified>
</cp:coreProperties>
</file>

<file path=docProps/thumbnail.jpeg>
</file>